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9" r:id="rId4"/>
  </p:sldMasterIdLst>
  <p:notesMasterIdLst>
    <p:notesMasterId r:id="rId28"/>
  </p:notesMasterIdLst>
  <p:sldIdLst>
    <p:sldId id="256" r:id="rId5"/>
    <p:sldId id="284" r:id="rId6"/>
    <p:sldId id="257" r:id="rId7"/>
    <p:sldId id="290" r:id="rId8"/>
    <p:sldId id="292" r:id="rId9"/>
    <p:sldId id="272" r:id="rId10"/>
    <p:sldId id="283" r:id="rId11"/>
    <p:sldId id="286" r:id="rId12"/>
    <p:sldId id="287" r:id="rId13"/>
    <p:sldId id="295" r:id="rId14"/>
    <p:sldId id="274" r:id="rId15"/>
    <p:sldId id="288" r:id="rId16"/>
    <p:sldId id="278" r:id="rId17"/>
    <p:sldId id="281" r:id="rId18"/>
    <p:sldId id="291" r:id="rId19"/>
    <p:sldId id="262" r:id="rId20"/>
    <p:sldId id="293" r:id="rId21"/>
    <p:sldId id="279" r:id="rId22"/>
    <p:sldId id="270" r:id="rId23"/>
    <p:sldId id="271" r:id="rId24"/>
    <p:sldId id="285" r:id="rId25"/>
    <p:sldId id="289" r:id="rId26"/>
    <p:sldId id="27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6340" autoAdjust="0"/>
  </p:normalViewPr>
  <p:slideViewPr>
    <p:cSldViewPr snapToGrid="0">
      <p:cViewPr varScale="1">
        <p:scale>
          <a:sx n="109" d="100"/>
          <a:sy n="109" d="100"/>
        </p:scale>
        <p:origin x="714"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a Taylor" userId="6fcbfd3b-0925-4c77-b748-6d0c890356ee" providerId="ADAL" clId="{B6909F84-03BB-49CD-AE1B-D04F74A237F5}"/>
    <pc:docChg chg="custSel modSld">
      <pc:chgData name="Elena Taylor" userId="6fcbfd3b-0925-4c77-b748-6d0c890356ee" providerId="ADAL" clId="{B6909F84-03BB-49CD-AE1B-D04F74A237F5}" dt="2024-05-03T17:21:19.835" v="2" actId="478"/>
      <pc:docMkLst>
        <pc:docMk/>
      </pc:docMkLst>
      <pc:sldChg chg="delSp modSp delAnim">
        <pc:chgData name="Elena Taylor" userId="6fcbfd3b-0925-4c77-b748-6d0c890356ee" providerId="ADAL" clId="{B6909F84-03BB-49CD-AE1B-D04F74A237F5}" dt="2024-05-03T17:21:19.835" v="2" actId="478"/>
        <pc:sldMkLst>
          <pc:docMk/>
          <pc:sldMk cId="3964814436" sldId="295"/>
        </pc:sldMkLst>
        <pc:picChg chg="del mod">
          <ac:chgData name="Elena Taylor" userId="6fcbfd3b-0925-4c77-b748-6d0c890356ee" providerId="ADAL" clId="{B6909F84-03BB-49CD-AE1B-D04F74A237F5}" dt="2024-05-03T17:21:19.835" v="2" actId="478"/>
          <ac:picMkLst>
            <pc:docMk/>
            <pc:sldMk cId="3964814436" sldId="295"/>
            <ac:picMk id="6" creationId="{709B56DD-2BA7-4A13-83AE-B54262A9FD86}"/>
          </ac:picMkLst>
        </pc:picChg>
      </pc:sldChg>
    </pc:docChg>
  </pc:docChgLst>
  <pc:docChgLst>
    <pc:chgData name="Elena Taylor" userId="6fcbfd3b-0925-4c77-b748-6d0c890356ee" providerId="ADAL" clId="{76172874-6BA7-451F-840B-C2A5AEFC57C6}"/>
    <pc:docChg chg="undo custSel addSld delSld modSld sldOrd">
      <pc:chgData name="Elena Taylor" userId="6fcbfd3b-0925-4c77-b748-6d0c890356ee" providerId="ADAL" clId="{76172874-6BA7-451F-840B-C2A5AEFC57C6}" dt="2024-05-03T15:23:45.673" v="2238" actId="20577"/>
      <pc:docMkLst>
        <pc:docMk/>
      </pc:docMkLst>
      <pc:sldChg chg="modSp">
        <pc:chgData name="Elena Taylor" userId="6fcbfd3b-0925-4c77-b748-6d0c890356ee" providerId="ADAL" clId="{76172874-6BA7-451F-840B-C2A5AEFC57C6}" dt="2024-04-27T17:57:58.188" v="2" actId="20577"/>
        <pc:sldMkLst>
          <pc:docMk/>
          <pc:sldMk cId="2620834656" sldId="256"/>
        </pc:sldMkLst>
        <pc:spChg chg="mod">
          <ac:chgData name="Elena Taylor" userId="6fcbfd3b-0925-4c77-b748-6d0c890356ee" providerId="ADAL" clId="{76172874-6BA7-451F-840B-C2A5AEFC57C6}" dt="2024-04-27T17:57:58.188" v="2" actId="20577"/>
          <ac:spMkLst>
            <pc:docMk/>
            <pc:sldMk cId="2620834656" sldId="256"/>
            <ac:spMk id="5" creationId="{4AAE610B-CB45-4FEE-ADCB-948946BA01AE}"/>
          </ac:spMkLst>
        </pc:spChg>
      </pc:sldChg>
      <pc:sldChg chg="modSp modNotesTx">
        <pc:chgData name="Elena Taylor" userId="6fcbfd3b-0925-4c77-b748-6d0c890356ee" providerId="ADAL" clId="{76172874-6BA7-451F-840B-C2A5AEFC57C6}" dt="2024-05-03T15:23:45.673" v="2238" actId="20577"/>
        <pc:sldMkLst>
          <pc:docMk/>
          <pc:sldMk cId="1148471293" sldId="270"/>
        </pc:sldMkLst>
        <pc:spChg chg="mod">
          <ac:chgData name="Elena Taylor" userId="6fcbfd3b-0925-4c77-b748-6d0c890356ee" providerId="ADAL" clId="{76172874-6BA7-451F-840B-C2A5AEFC57C6}" dt="2024-04-27T18:18:00.514" v="286" actId="14861"/>
          <ac:spMkLst>
            <pc:docMk/>
            <pc:sldMk cId="1148471293" sldId="270"/>
            <ac:spMk id="2" creationId="{BE4706DA-679E-4BAB-8A03-F3A27DE302C5}"/>
          </ac:spMkLst>
        </pc:spChg>
      </pc:sldChg>
      <pc:sldChg chg="modSp">
        <pc:chgData name="Elena Taylor" userId="6fcbfd3b-0925-4c77-b748-6d0c890356ee" providerId="ADAL" clId="{76172874-6BA7-451F-840B-C2A5AEFC57C6}" dt="2024-04-27T18:18:08.521" v="287" actId="14861"/>
        <pc:sldMkLst>
          <pc:docMk/>
          <pc:sldMk cId="1117057538" sldId="271"/>
        </pc:sldMkLst>
        <pc:spChg chg="mod">
          <ac:chgData name="Elena Taylor" userId="6fcbfd3b-0925-4c77-b748-6d0c890356ee" providerId="ADAL" clId="{76172874-6BA7-451F-840B-C2A5AEFC57C6}" dt="2024-04-27T18:18:08.521" v="287" actId="14861"/>
          <ac:spMkLst>
            <pc:docMk/>
            <pc:sldMk cId="1117057538" sldId="271"/>
            <ac:spMk id="8" creationId="{0FBA8B65-C17C-4753-AF34-79FF3AA8843B}"/>
          </ac:spMkLst>
        </pc:spChg>
      </pc:sldChg>
      <pc:sldChg chg="delSp modSp modNotesTx">
        <pc:chgData name="Elena Taylor" userId="6fcbfd3b-0925-4c77-b748-6d0c890356ee" providerId="ADAL" clId="{76172874-6BA7-451F-840B-C2A5AEFC57C6}" dt="2024-05-03T14:52:11.356" v="706" actId="20577"/>
        <pc:sldMkLst>
          <pc:docMk/>
          <pc:sldMk cId="364650263" sldId="272"/>
        </pc:sldMkLst>
        <pc:spChg chg="mod">
          <ac:chgData name="Elena Taylor" userId="6fcbfd3b-0925-4c77-b748-6d0c890356ee" providerId="ADAL" clId="{76172874-6BA7-451F-840B-C2A5AEFC57C6}" dt="2024-04-27T18:00:09.027" v="36" actId="1076"/>
          <ac:spMkLst>
            <pc:docMk/>
            <pc:sldMk cId="364650263" sldId="272"/>
            <ac:spMk id="2" creationId="{F400FFCC-11FB-4B37-ABE7-800C6ED31B10}"/>
          </ac:spMkLst>
        </pc:spChg>
        <pc:spChg chg="del mod">
          <ac:chgData name="Elena Taylor" userId="6fcbfd3b-0925-4c77-b748-6d0c890356ee" providerId="ADAL" clId="{76172874-6BA7-451F-840B-C2A5AEFC57C6}" dt="2024-04-27T17:59:29.703" v="26" actId="478"/>
          <ac:spMkLst>
            <pc:docMk/>
            <pc:sldMk cId="364650263" sldId="272"/>
            <ac:spMk id="6" creationId="{1557C39A-640D-43EB-ABC2-8BDA91B7C090}"/>
          </ac:spMkLst>
        </pc:spChg>
        <pc:spChg chg="del mod">
          <ac:chgData name="Elena Taylor" userId="6fcbfd3b-0925-4c77-b748-6d0c890356ee" providerId="ADAL" clId="{76172874-6BA7-451F-840B-C2A5AEFC57C6}" dt="2024-04-27T17:59:33.133" v="29" actId="478"/>
          <ac:spMkLst>
            <pc:docMk/>
            <pc:sldMk cId="364650263" sldId="272"/>
            <ac:spMk id="8" creationId="{FF7E5DDD-ABDC-4A75-B7F7-E83623AAD9FC}"/>
          </ac:spMkLst>
        </pc:spChg>
      </pc:sldChg>
      <pc:sldChg chg="addSp delSp modSp">
        <pc:chgData name="Elena Taylor" userId="6fcbfd3b-0925-4c77-b748-6d0c890356ee" providerId="ADAL" clId="{76172874-6BA7-451F-840B-C2A5AEFC57C6}" dt="2024-04-27T18:06:09.836" v="140" actId="1076"/>
        <pc:sldMkLst>
          <pc:docMk/>
          <pc:sldMk cId="607615610" sldId="274"/>
        </pc:sldMkLst>
        <pc:spChg chg="mod">
          <ac:chgData name="Elena Taylor" userId="6fcbfd3b-0925-4c77-b748-6d0c890356ee" providerId="ADAL" clId="{76172874-6BA7-451F-840B-C2A5AEFC57C6}" dt="2024-04-27T18:06:09.836" v="140" actId="1076"/>
          <ac:spMkLst>
            <pc:docMk/>
            <pc:sldMk cId="607615610" sldId="274"/>
            <ac:spMk id="2" creationId="{8D7176A5-9107-4DFC-891E-E3E041623140}"/>
          </ac:spMkLst>
        </pc:spChg>
        <pc:spChg chg="del mod">
          <ac:chgData name="Elena Taylor" userId="6fcbfd3b-0925-4c77-b748-6d0c890356ee" providerId="ADAL" clId="{76172874-6BA7-451F-840B-C2A5AEFC57C6}" dt="2024-04-27T18:05:39.248" v="129" actId="478"/>
          <ac:spMkLst>
            <pc:docMk/>
            <pc:sldMk cId="607615610" sldId="274"/>
            <ac:spMk id="6" creationId="{CBC4DE47-B320-4BDD-812C-EE8CAE14C27D}"/>
          </ac:spMkLst>
        </pc:spChg>
        <pc:spChg chg="del mod">
          <ac:chgData name="Elena Taylor" userId="6fcbfd3b-0925-4c77-b748-6d0c890356ee" providerId="ADAL" clId="{76172874-6BA7-451F-840B-C2A5AEFC57C6}" dt="2024-04-27T18:05:45.997" v="133" actId="478"/>
          <ac:spMkLst>
            <pc:docMk/>
            <pc:sldMk cId="607615610" sldId="274"/>
            <ac:spMk id="8" creationId="{D766D2C1-E4B2-4B1C-88BC-BBE8F75FEEA3}"/>
          </ac:spMkLst>
        </pc:spChg>
        <pc:spChg chg="add del mod">
          <ac:chgData name="Elena Taylor" userId="6fcbfd3b-0925-4c77-b748-6d0c890356ee" providerId="ADAL" clId="{76172874-6BA7-451F-840B-C2A5AEFC57C6}" dt="2024-04-27T18:05:43.120" v="131" actId="478"/>
          <ac:spMkLst>
            <pc:docMk/>
            <pc:sldMk cId="607615610" sldId="274"/>
            <ac:spMk id="9" creationId="{121E9FEF-C6C5-4967-8A51-E9F52FAD26BD}"/>
          </ac:spMkLst>
        </pc:spChg>
        <pc:spChg chg="add del mod">
          <ac:chgData name="Elena Taylor" userId="6fcbfd3b-0925-4c77-b748-6d0c890356ee" providerId="ADAL" clId="{76172874-6BA7-451F-840B-C2A5AEFC57C6}" dt="2024-04-27T18:05:54.015" v="137" actId="478"/>
          <ac:spMkLst>
            <pc:docMk/>
            <pc:sldMk cId="607615610" sldId="274"/>
            <ac:spMk id="11" creationId="{27CFF148-381B-4724-9F19-25F3DD1A95F7}"/>
          </ac:spMkLst>
        </pc:spChg>
      </pc:sldChg>
      <pc:sldChg chg="modNotesTx">
        <pc:chgData name="Elena Taylor" userId="6fcbfd3b-0925-4c77-b748-6d0c890356ee" providerId="ADAL" clId="{76172874-6BA7-451F-840B-C2A5AEFC57C6}" dt="2024-05-03T14:57:11.680" v="980" actId="20577"/>
        <pc:sldMkLst>
          <pc:docMk/>
          <pc:sldMk cId="504638175" sldId="283"/>
        </pc:sldMkLst>
      </pc:sldChg>
      <pc:sldChg chg="delSp modSp modNotesTx">
        <pc:chgData name="Elena Taylor" userId="6fcbfd3b-0925-4c77-b748-6d0c890356ee" providerId="ADAL" clId="{76172874-6BA7-451F-840B-C2A5AEFC57C6}" dt="2024-05-03T15:06:53.883" v="994" actId="20577"/>
        <pc:sldMkLst>
          <pc:docMk/>
          <pc:sldMk cId="3415800979" sldId="286"/>
        </pc:sldMkLst>
        <pc:spChg chg="del mod">
          <ac:chgData name="Elena Taylor" userId="6fcbfd3b-0925-4c77-b748-6d0c890356ee" providerId="ADAL" clId="{76172874-6BA7-451F-840B-C2A5AEFC57C6}" dt="2024-04-27T18:02:08.379" v="50" actId="478"/>
          <ac:spMkLst>
            <pc:docMk/>
            <pc:sldMk cId="3415800979" sldId="286"/>
            <ac:spMk id="3" creationId="{2BCAD386-28A8-4C03-943F-BB229F184EAB}"/>
          </ac:spMkLst>
        </pc:spChg>
        <pc:spChg chg="del mod">
          <ac:chgData name="Elena Taylor" userId="6fcbfd3b-0925-4c77-b748-6d0c890356ee" providerId="ADAL" clId="{76172874-6BA7-451F-840B-C2A5AEFC57C6}" dt="2024-04-27T18:01:32.677" v="44" actId="478"/>
          <ac:spMkLst>
            <pc:docMk/>
            <pc:sldMk cId="3415800979" sldId="286"/>
            <ac:spMk id="6" creationId="{C1D20742-CF0D-48EC-99DD-4851DD73500A}"/>
          </ac:spMkLst>
        </pc:spChg>
        <pc:spChg chg="mod">
          <ac:chgData name="Elena Taylor" userId="6fcbfd3b-0925-4c77-b748-6d0c890356ee" providerId="ADAL" clId="{76172874-6BA7-451F-840B-C2A5AEFC57C6}" dt="2024-04-27T18:02:48.334" v="56" actId="20577"/>
          <ac:spMkLst>
            <pc:docMk/>
            <pc:sldMk cId="3415800979" sldId="286"/>
            <ac:spMk id="8" creationId="{F7BF9A3B-872D-45B6-A09A-CBDD9654C72E}"/>
          </ac:spMkLst>
        </pc:spChg>
      </pc:sldChg>
      <pc:sldChg chg="addSp delSp modSp modNotesTx">
        <pc:chgData name="Elena Taylor" userId="6fcbfd3b-0925-4c77-b748-6d0c890356ee" providerId="ADAL" clId="{76172874-6BA7-451F-840B-C2A5AEFC57C6}" dt="2024-05-03T15:08:50.088" v="1135" actId="20577"/>
        <pc:sldMkLst>
          <pc:docMk/>
          <pc:sldMk cId="1052596884" sldId="287"/>
        </pc:sldMkLst>
        <pc:spChg chg="add del mod">
          <ac:chgData name="Elena Taylor" userId="6fcbfd3b-0925-4c77-b748-6d0c890356ee" providerId="ADAL" clId="{76172874-6BA7-451F-840B-C2A5AEFC57C6}" dt="2024-05-03T15:07:41.650" v="1001" actId="20577"/>
          <ac:spMkLst>
            <pc:docMk/>
            <pc:sldMk cId="1052596884" sldId="287"/>
            <ac:spMk id="2" creationId="{99CE4969-0819-4FC2-8B15-2D6082F48C87}"/>
          </ac:spMkLst>
        </pc:spChg>
        <pc:spChg chg="del mod">
          <ac:chgData name="Elena Taylor" userId="6fcbfd3b-0925-4c77-b748-6d0c890356ee" providerId="ADAL" clId="{76172874-6BA7-451F-840B-C2A5AEFC57C6}" dt="2024-04-27T18:03:18.253" v="59"/>
          <ac:spMkLst>
            <pc:docMk/>
            <pc:sldMk cId="1052596884" sldId="287"/>
            <ac:spMk id="4" creationId="{02B4204D-F38A-4398-8981-9AE9F2208B69}"/>
          </ac:spMkLst>
        </pc:spChg>
        <pc:picChg chg="mod">
          <ac:chgData name="Elena Taylor" userId="6fcbfd3b-0925-4c77-b748-6d0c890356ee" providerId="ADAL" clId="{76172874-6BA7-451F-840B-C2A5AEFC57C6}" dt="2024-04-27T18:04:41.214" v="104" actId="1076"/>
          <ac:picMkLst>
            <pc:docMk/>
            <pc:sldMk cId="1052596884" sldId="287"/>
            <ac:picMk id="3" creationId="{F038665F-71BE-4ED2-81A8-93D5F876C7EA}"/>
          </ac:picMkLst>
        </pc:picChg>
      </pc:sldChg>
      <pc:sldChg chg="delSp modSp">
        <pc:chgData name="Elena Taylor" userId="6fcbfd3b-0925-4c77-b748-6d0c890356ee" providerId="ADAL" clId="{76172874-6BA7-451F-840B-C2A5AEFC57C6}" dt="2024-04-27T18:06:56.209" v="146" actId="1076"/>
        <pc:sldMkLst>
          <pc:docMk/>
          <pc:sldMk cId="1599792767" sldId="288"/>
        </pc:sldMkLst>
        <pc:spChg chg="mod">
          <ac:chgData name="Elena Taylor" userId="6fcbfd3b-0925-4c77-b748-6d0c890356ee" providerId="ADAL" clId="{76172874-6BA7-451F-840B-C2A5AEFC57C6}" dt="2024-04-27T18:06:50.664" v="144" actId="1076"/>
          <ac:spMkLst>
            <pc:docMk/>
            <pc:sldMk cId="1599792767" sldId="288"/>
            <ac:spMk id="2" creationId="{34C87EAC-4648-4DF2-95D9-9578142E1ED5}"/>
          </ac:spMkLst>
        </pc:spChg>
        <pc:spChg chg="del mod">
          <ac:chgData name="Elena Taylor" userId="6fcbfd3b-0925-4c77-b748-6d0c890356ee" providerId="ADAL" clId="{76172874-6BA7-451F-840B-C2A5AEFC57C6}" dt="2024-04-27T18:06:46.834" v="143" actId="478"/>
          <ac:spMkLst>
            <pc:docMk/>
            <pc:sldMk cId="1599792767" sldId="288"/>
            <ac:spMk id="10" creationId="{0874DD61-A8CB-4BE6-8C21-ACD4F299DA80}"/>
          </ac:spMkLst>
        </pc:spChg>
        <pc:picChg chg="mod">
          <ac:chgData name="Elena Taylor" userId="6fcbfd3b-0925-4c77-b748-6d0c890356ee" providerId="ADAL" clId="{76172874-6BA7-451F-840B-C2A5AEFC57C6}" dt="2024-04-27T18:06:54.808" v="145" actId="1076"/>
          <ac:picMkLst>
            <pc:docMk/>
            <pc:sldMk cId="1599792767" sldId="288"/>
            <ac:picMk id="7" creationId="{E95BE21A-54B1-4A8B-9AEE-637402626BFF}"/>
          </ac:picMkLst>
        </pc:picChg>
        <pc:picChg chg="mod">
          <ac:chgData name="Elena Taylor" userId="6fcbfd3b-0925-4c77-b748-6d0c890356ee" providerId="ADAL" clId="{76172874-6BA7-451F-840B-C2A5AEFC57C6}" dt="2024-04-27T18:06:56.209" v="146" actId="1076"/>
          <ac:picMkLst>
            <pc:docMk/>
            <pc:sldMk cId="1599792767" sldId="288"/>
            <ac:picMk id="9" creationId="{1399F77A-72F2-4555-A1A9-3CECD6E7A2A8}"/>
          </ac:picMkLst>
        </pc:picChg>
      </pc:sldChg>
      <pc:sldChg chg="addSp modSp modAnim">
        <pc:chgData name="Elena Taylor" userId="6fcbfd3b-0925-4c77-b748-6d0c890356ee" providerId="ADAL" clId="{76172874-6BA7-451F-840B-C2A5AEFC57C6}" dt="2024-05-02T21:51:02.332" v="311" actId="1076"/>
        <pc:sldMkLst>
          <pc:docMk/>
          <pc:sldMk cId="3987145684" sldId="289"/>
        </pc:sldMkLst>
        <pc:spChg chg="mod">
          <ac:chgData name="Elena Taylor" userId="6fcbfd3b-0925-4c77-b748-6d0c890356ee" providerId="ADAL" clId="{76172874-6BA7-451F-840B-C2A5AEFC57C6}" dt="2024-05-02T21:50:17.101" v="307" actId="1076"/>
          <ac:spMkLst>
            <pc:docMk/>
            <pc:sldMk cId="3987145684" sldId="289"/>
            <ac:spMk id="2" creationId="{1ECA16FB-7EB7-4AB6-93DE-577766F7731E}"/>
          </ac:spMkLst>
        </pc:spChg>
        <pc:picChg chg="add mod">
          <ac:chgData name="Elena Taylor" userId="6fcbfd3b-0925-4c77-b748-6d0c890356ee" providerId="ADAL" clId="{76172874-6BA7-451F-840B-C2A5AEFC57C6}" dt="2024-05-02T21:51:02.332" v="311" actId="1076"/>
          <ac:picMkLst>
            <pc:docMk/>
            <pc:sldMk cId="3987145684" sldId="289"/>
            <ac:picMk id="5" creationId="{9A3779AB-6D6D-42E3-BD2E-676B275F0F87}"/>
          </ac:picMkLst>
        </pc:picChg>
      </pc:sldChg>
      <pc:sldChg chg="modSp modNotesTx">
        <pc:chgData name="Elena Taylor" userId="6fcbfd3b-0925-4c77-b748-6d0c890356ee" providerId="ADAL" clId="{76172874-6BA7-451F-840B-C2A5AEFC57C6}" dt="2024-05-03T15:15:26.875" v="1883" actId="20577"/>
        <pc:sldMkLst>
          <pc:docMk/>
          <pc:sldMk cId="2272428707" sldId="291"/>
        </pc:sldMkLst>
        <pc:spChg chg="mod">
          <ac:chgData name="Elena Taylor" userId="6fcbfd3b-0925-4c77-b748-6d0c890356ee" providerId="ADAL" clId="{76172874-6BA7-451F-840B-C2A5AEFC57C6}" dt="2024-04-27T18:07:30.418" v="162" actId="20577"/>
          <ac:spMkLst>
            <pc:docMk/>
            <pc:sldMk cId="2272428707" sldId="291"/>
            <ac:spMk id="3" creationId="{E94936F2-3FCC-456E-A5F2-64EBCD406263}"/>
          </ac:spMkLst>
        </pc:spChg>
      </pc:sldChg>
      <pc:sldChg chg="modSp">
        <pc:chgData name="Elena Taylor" userId="6fcbfd3b-0925-4c77-b748-6d0c890356ee" providerId="ADAL" clId="{76172874-6BA7-451F-840B-C2A5AEFC57C6}" dt="2024-04-27T17:59:08.331" v="20" actId="1076"/>
        <pc:sldMkLst>
          <pc:docMk/>
          <pc:sldMk cId="1892000673" sldId="292"/>
        </pc:sldMkLst>
        <pc:spChg chg="mod">
          <ac:chgData name="Elena Taylor" userId="6fcbfd3b-0925-4c77-b748-6d0c890356ee" providerId="ADAL" clId="{76172874-6BA7-451F-840B-C2A5AEFC57C6}" dt="2024-04-27T17:59:08.331" v="20" actId="1076"/>
          <ac:spMkLst>
            <pc:docMk/>
            <pc:sldMk cId="1892000673" sldId="292"/>
            <ac:spMk id="2" creationId="{BF1CE309-4ABD-4C9F-B724-CA7B9EFE708E}"/>
          </ac:spMkLst>
        </pc:spChg>
      </pc:sldChg>
      <pc:sldChg chg="modSp modNotesTx">
        <pc:chgData name="Elena Taylor" userId="6fcbfd3b-0925-4c77-b748-6d0c890356ee" providerId="ADAL" clId="{76172874-6BA7-451F-840B-C2A5AEFC57C6}" dt="2024-05-03T15:21:22.495" v="2022" actId="20577"/>
        <pc:sldMkLst>
          <pc:docMk/>
          <pc:sldMk cId="1140404546" sldId="293"/>
        </pc:sldMkLst>
        <pc:spChg chg="mod">
          <ac:chgData name="Elena Taylor" userId="6fcbfd3b-0925-4c77-b748-6d0c890356ee" providerId="ADAL" clId="{76172874-6BA7-451F-840B-C2A5AEFC57C6}" dt="2024-04-27T18:17:02.998" v="254" actId="20577"/>
          <ac:spMkLst>
            <pc:docMk/>
            <pc:sldMk cId="1140404546" sldId="293"/>
            <ac:spMk id="11" creationId="{A55C81BE-0C71-4AB5-B8C4-B85B5B901829}"/>
          </ac:spMkLst>
        </pc:spChg>
        <pc:spChg chg="mod">
          <ac:chgData name="Elena Taylor" userId="6fcbfd3b-0925-4c77-b748-6d0c890356ee" providerId="ADAL" clId="{76172874-6BA7-451F-840B-C2A5AEFC57C6}" dt="2024-04-27T18:16:59.455" v="247" actId="20577"/>
          <ac:spMkLst>
            <pc:docMk/>
            <pc:sldMk cId="1140404546" sldId="293"/>
            <ac:spMk id="12" creationId="{D82A2630-7FC3-4DB1-9763-27EEBC0C32B2}"/>
          </ac:spMkLst>
        </pc:spChg>
      </pc:sldChg>
      <pc:sldChg chg="del">
        <pc:chgData name="Elena Taylor" userId="6fcbfd3b-0925-4c77-b748-6d0c890356ee" providerId="ADAL" clId="{76172874-6BA7-451F-840B-C2A5AEFC57C6}" dt="2024-05-03T13:05:52.573" v="313" actId="2696"/>
        <pc:sldMkLst>
          <pc:docMk/>
          <pc:sldMk cId="3429303643" sldId="294"/>
        </pc:sldMkLst>
      </pc:sldChg>
      <pc:sldChg chg="addSp delSp modSp modAnim">
        <pc:chgData name="Elena Taylor" userId="6fcbfd3b-0925-4c77-b748-6d0c890356ee" providerId="ADAL" clId="{76172874-6BA7-451F-840B-C2A5AEFC57C6}" dt="2024-04-30T14:14:20.701" v="298" actId="1076"/>
        <pc:sldMkLst>
          <pc:docMk/>
          <pc:sldMk cId="3964814436" sldId="295"/>
        </pc:sldMkLst>
        <pc:spChg chg="mod">
          <ac:chgData name="Elena Taylor" userId="6fcbfd3b-0925-4c77-b748-6d0c890356ee" providerId="ADAL" clId="{76172874-6BA7-451F-840B-C2A5AEFC57C6}" dt="2024-04-30T14:14:20.701" v="298" actId="1076"/>
          <ac:spMkLst>
            <pc:docMk/>
            <pc:sldMk cId="3964814436" sldId="295"/>
            <ac:spMk id="2" creationId="{F1BDC52F-35DD-45C1-9CB8-67C29B709269}"/>
          </ac:spMkLst>
        </pc:spChg>
        <pc:spChg chg="add del mod">
          <ac:chgData name="Elena Taylor" userId="6fcbfd3b-0925-4c77-b748-6d0c890356ee" providerId="ADAL" clId="{76172874-6BA7-451F-840B-C2A5AEFC57C6}" dt="2024-04-29T19:21:21.201" v="290" actId="478"/>
          <ac:spMkLst>
            <pc:docMk/>
            <pc:sldMk cId="3964814436" sldId="295"/>
            <ac:spMk id="5" creationId="{E90F73A1-AD62-4253-9F09-963C29D399FD}"/>
          </ac:spMkLst>
        </pc:spChg>
        <pc:picChg chg="add mod">
          <ac:chgData name="Elena Taylor" userId="6fcbfd3b-0925-4c77-b748-6d0c890356ee" providerId="ADAL" clId="{76172874-6BA7-451F-840B-C2A5AEFC57C6}" dt="2024-04-30T14:13:58.908" v="297" actId="14100"/>
          <ac:picMkLst>
            <pc:docMk/>
            <pc:sldMk cId="3964814436" sldId="295"/>
            <ac:picMk id="6" creationId="{709B56DD-2BA7-4A13-83AE-B54262A9FD86}"/>
          </ac:picMkLst>
        </pc:picChg>
      </pc:sldChg>
      <pc:sldChg chg="add del ord setBg">
        <pc:chgData name="Elena Taylor" userId="6fcbfd3b-0925-4c77-b748-6d0c890356ee" providerId="ADAL" clId="{76172874-6BA7-451F-840B-C2A5AEFC57C6}" dt="2024-05-03T13:05:28.923" v="312" actId="2696"/>
        <pc:sldMkLst>
          <pc:docMk/>
          <pc:sldMk cId="1167359767" sldId="296"/>
        </pc:sldMkLst>
      </pc:sldChg>
    </pc:docChg>
  </pc:docChgLst>
  <pc:docChgLst>
    <pc:chgData name="Elena Taylor" userId="6fcbfd3b-0925-4c77-b748-6d0c890356ee" providerId="ADAL" clId="{F12E3596-238A-467B-B9C0-89208336595A}"/>
    <pc:docChg chg="custSel modSld">
      <pc:chgData name="Elena Taylor" userId="6fcbfd3b-0925-4c77-b748-6d0c890356ee" providerId="ADAL" clId="{F12E3596-238A-467B-B9C0-89208336595A}" dt="2024-05-03T17:19:54.902" v="1" actId="478"/>
      <pc:docMkLst>
        <pc:docMk/>
      </pc:docMkLst>
      <pc:sldChg chg="delSp modSp delAnim">
        <pc:chgData name="Elena Taylor" userId="6fcbfd3b-0925-4c77-b748-6d0c890356ee" providerId="ADAL" clId="{F12E3596-238A-467B-B9C0-89208336595A}" dt="2024-05-03T17:19:54.902" v="1" actId="478"/>
        <pc:sldMkLst>
          <pc:docMk/>
          <pc:sldMk cId="3987145684" sldId="289"/>
        </pc:sldMkLst>
        <pc:picChg chg="del mod">
          <ac:chgData name="Elena Taylor" userId="6fcbfd3b-0925-4c77-b748-6d0c890356ee" providerId="ADAL" clId="{F12E3596-238A-467B-B9C0-89208336595A}" dt="2024-05-03T17:19:54.902" v="1" actId="478"/>
          <ac:picMkLst>
            <pc:docMk/>
            <pc:sldMk cId="3987145684" sldId="289"/>
            <ac:picMk id="5" creationId="{9A3779AB-6D6D-42E3-BD2E-676B275F0F87}"/>
          </ac:picMkLst>
        </pc:picChg>
      </pc:sldChg>
    </pc:docChg>
  </pc:docChgLst>
  <pc:docChgLst>
    <pc:chgData name="Elena Taylor" userId="6fcbfd3b-0925-4c77-b748-6d0c890356ee" providerId="ADAL" clId="{20F83155-DF05-4E15-83AE-C3319BCC359A}"/>
    <pc:docChg chg="custSel modSld">
      <pc:chgData name="Elena Taylor" userId="6fcbfd3b-0925-4c77-b748-6d0c890356ee" providerId="ADAL" clId="{20F83155-DF05-4E15-83AE-C3319BCC359A}" dt="2024-04-26T14:17:33.685" v="60" actId="1076"/>
      <pc:docMkLst>
        <pc:docMk/>
      </pc:docMkLst>
      <pc:sldChg chg="modSp">
        <pc:chgData name="Elena Taylor" userId="6fcbfd3b-0925-4c77-b748-6d0c890356ee" providerId="ADAL" clId="{20F83155-DF05-4E15-83AE-C3319BCC359A}" dt="2024-04-26T14:15:56.555" v="46" actId="1076"/>
        <pc:sldMkLst>
          <pc:docMk/>
          <pc:sldMk cId="2620834656" sldId="256"/>
        </pc:sldMkLst>
        <pc:spChg chg="mod">
          <ac:chgData name="Elena Taylor" userId="6fcbfd3b-0925-4c77-b748-6d0c890356ee" providerId="ADAL" clId="{20F83155-DF05-4E15-83AE-C3319BCC359A}" dt="2024-04-26T14:15:56.555" v="46" actId="1076"/>
          <ac:spMkLst>
            <pc:docMk/>
            <pc:sldMk cId="2620834656" sldId="256"/>
            <ac:spMk id="5" creationId="{4AAE610B-CB45-4FEE-ADCB-948946BA01AE}"/>
          </ac:spMkLst>
        </pc:spChg>
      </pc:sldChg>
      <pc:sldChg chg="modSp">
        <pc:chgData name="Elena Taylor" userId="6fcbfd3b-0925-4c77-b748-6d0c890356ee" providerId="ADAL" clId="{20F83155-DF05-4E15-83AE-C3319BCC359A}" dt="2024-04-26T14:16:58.306" v="56" actId="20577"/>
        <pc:sldMkLst>
          <pc:docMk/>
          <pc:sldMk cId="364650263" sldId="272"/>
        </pc:sldMkLst>
        <pc:spChg chg="mod">
          <ac:chgData name="Elena Taylor" userId="6fcbfd3b-0925-4c77-b748-6d0c890356ee" providerId="ADAL" clId="{20F83155-DF05-4E15-83AE-C3319BCC359A}" dt="2024-04-26T14:16:58.306" v="56" actId="20577"/>
          <ac:spMkLst>
            <pc:docMk/>
            <pc:sldMk cId="364650263" sldId="272"/>
            <ac:spMk id="2" creationId="{F400FFCC-11FB-4B37-ABE7-800C6ED31B10}"/>
          </ac:spMkLst>
        </pc:spChg>
      </pc:sldChg>
      <pc:sldChg chg="delSp modSp">
        <pc:chgData name="Elena Taylor" userId="6fcbfd3b-0925-4c77-b748-6d0c890356ee" providerId="ADAL" clId="{20F83155-DF05-4E15-83AE-C3319BCC359A}" dt="2024-04-26T14:17:33.685" v="60" actId="1076"/>
        <pc:sldMkLst>
          <pc:docMk/>
          <pc:sldMk cId="504638175" sldId="283"/>
        </pc:sldMkLst>
        <pc:spChg chg="mod">
          <ac:chgData name="Elena Taylor" userId="6fcbfd3b-0925-4c77-b748-6d0c890356ee" providerId="ADAL" clId="{20F83155-DF05-4E15-83AE-C3319BCC359A}" dt="2024-04-26T14:17:33.685" v="60" actId="1076"/>
          <ac:spMkLst>
            <pc:docMk/>
            <pc:sldMk cId="504638175" sldId="283"/>
            <ac:spMk id="2" creationId="{C03DA160-65C7-45F6-B5AB-108BE786E637}"/>
          </ac:spMkLst>
        </pc:spChg>
        <pc:spChg chg="del mod">
          <ac:chgData name="Elena Taylor" userId="6fcbfd3b-0925-4c77-b748-6d0c890356ee" providerId="ADAL" clId="{20F83155-DF05-4E15-83AE-C3319BCC359A}" dt="2024-04-26T14:17:23.602" v="59" actId="478"/>
          <ac:spMkLst>
            <pc:docMk/>
            <pc:sldMk cId="504638175" sldId="283"/>
            <ac:spMk id="13" creationId="{7AFDAE64-932E-45CA-8E5B-4667B232816C}"/>
          </ac:spMkLst>
        </pc:spChg>
      </pc:sldChg>
      <pc:sldChg chg="modSp">
        <pc:chgData name="Elena Taylor" userId="6fcbfd3b-0925-4c77-b748-6d0c890356ee" providerId="ADAL" clId="{20F83155-DF05-4E15-83AE-C3319BCC359A}" dt="2024-04-24T22:58:13.453" v="0" actId="1038"/>
        <pc:sldMkLst>
          <pc:docMk/>
          <pc:sldMk cId="3076497693" sldId="290"/>
        </pc:sldMkLst>
        <pc:picChg chg="mod">
          <ac:chgData name="Elena Taylor" userId="6fcbfd3b-0925-4c77-b748-6d0c890356ee" providerId="ADAL" clId="{20F83155-DF05-4E15-83AE-C3319BCC359A}" dt="2024-04-24T22:58:13.453" v="0" actId="1038"/>
          <ac:picMkLst>
            <pc:docMk/>
            <pc:sldMk cId="3076497693" sldId="290"/>
            <ac:picMk id="2" creationId="{D2362297-2673-4615-B487-CA0F7BE5F2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C2A9F-27A8-47A5-A0BF-8FD1A75D9A94}" type="datetimeFigureOut">
              <a:rPr lang="en-US" smtClean="0"/>
              <a:t>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B82C9-725A-4079-8ECE-3951DAF3F410}" type="slidenum">
              <a:rPr lang="en-US" smtClean="0"/>
              <a:t>‹#›</a:t>
            </a:fld>
            <a:endParaRPr lang="en-US"/>
          </a:p>
        </p:txBody>
      </p:sp>
    </p:spTree>
    <p:extLst>
      <p:ext uri="{BB962C8B-B14F-4D97-AF65-F5344CB8AC3E}">
        <p14:creationId xmlns:p14="http://schemas.microsoft.com/office/powerpoint/2010/main" val="80477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Insight and awareness on learning, growing, and compassion with reducing the Stigma of Mental Health/Addiction/ and Recovery in the Workplace.</a:t>
            </a:r>
          </a:p>
        </p:txBody>
      </p:sp>
      <p:sp>
        <p:nvSpPr>
          <p:cNvPr id="4" name="Slide Number Placeholder 3"/>
          <p:cNvSpPr>
            <a:spLocks noGrp="1"/>
          </p:cNvSpPr>
          <p:nvPr>
            <p:ph type="sldNum" sz="quarter" idx="5"/>
          </p:nvPr>
        </p:nvSpPr>
        <p:spPr/>
        <p:txBody>
          <a:bodyPr/>
          <a:lstStyle/>
          <a:p>
            <a:fld id="{40DB82C9-725A-4079-8ECE-3951DAF3F410}" type="slidenum">
              <a:rPr lang="en-US" smtClean="0"/>
              <a:t>1</a:t>
            </a:fld>
            <a:endParaRPr lang="en-US"/>
          </a:p>
        </p:txBody>
      </p:sp>
    </p:spTree>
    <p:extLst>
      <p:ext uri="{BB962C8B-B14F-4D97-AF65-F5344CB8AC3E}">
        <p14:creationId xmlns:p14="http://schemas.microsoft.com/office/powerpoint/2010/main" val="1215175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B82C9-725A-4079-8ECE-3951DAF3F410}" type="slidenum">
              <a:rPr lang="en-US" smtClean="0"/>
              <a:t>11</a:t>
            </a:fld>
            <a:endParaRPr lang="en-US"/>
          </a:p>
        </p:txBody>
      </p:sp>
    </p:spTree>
    <p:extLst>
      <p:ext uri="{BB962C8B-B14F-4D97-AF65-F5344CB8AC3E}">
        <p14:creationId xmlns:p14="http://schemas.microsoft.com/office/powerpoint/2010/main" val="2267340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someone in your family and/or a friend is diagnosed with a mental health challenge, you should listen to them and show support. Remind your love one you are there to help and you are not giving up. You can support them by:</a:t>
            </a:r>
          </a:p>
          <a:p>
            <a:r>
              <a:rPr lang="en-US" dirty="0"/>
              <a:t>Learning as much as possible about a mental health challenge and your family and/or friends condition.</a:t>
            </a:r>
          </a:p>
          <a:p>
            <a:r>
              <a:rPr lang="en-US" dirty="0"/>
              <a:t>Show interest in your family member and/or friends treatment plan.</a:t>
            </a:r>
          </a:p>
          <a:p>
            <a:r>
              <a:rPr lang="en-US" dirty="0"/>
              <a:t>Encourage your family member and/or friend to follow the treatment plan.</a:t>
            </a:r>
          </a:p>
          <a:p>
            <a:r>
              <a:rPr lang="en-US" dirty="0"/>
              <a:t>Strive for an atmosphere of cooperation within the family and workplace with a friend or co-worker.</a:t>
            </a:r>
          </a:p>
          <a:p>
            <a:r>
              <a:rPr lang="en-US" dirty="0"/>
              <a:t>Listen carefully.</a:t>
            </a:r>
          </a:p>
          <a:p>
            <a:r>
              <a:rPr lang="en-US" dirty="0"/>
              <a:t>Statements that are good to use with supporting: I’m sorry you feel bad, and I do want to help.   It isn’t your fault, it’s an illness that can happen to anyone.</a:t>
            </a:r>
          </a:p>
        </p:txBody>
      </p:sp>
      <p:sp>
        <p:nvSpPr>
          <p:cNvPr id="4" name="Slide Number Placeholder 3"/>
          <p:cNvSpPr>
            <a:spLocks noGrp="1"/>
          </p:cNvSpPr>
          <p:nvPr>
            <p:ph type="sldNum" sz="quarter" idx="5"/>
          </p:nvPr>
        </p:nvSpPr>
        <p:spPr/>
        <p:txBody>
          <a:bodyPr/>
          <a:lstStyle/>
          <a:p>
            <a:fld id="{40DB82C9-725A-4079-8ECE-3951DAF3F410}" type="slidenum">
              <a:rPr lang="en-US" smtClean="0"/>
              <a:t>12</a:t>
            </a:fld>
            <a:endParaRPr lang="en-US"/>
          </a:p>
        </p:txBody>
      </p:sp>
    </p:spTree>
    <p:extLst>
      <p:ext uri="{BB962C8B-B14F-4D97-AF65-F5344CB8AC3E}">
        <p14:creationId xmlns:p14="http://schemas.microsoft.com/office/powerpoint/2010/main" val="558392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reports show that those with clinical level of mental health risks DO NOT SEEK HELP, and those not seeking help report that it is due to simply not wanting others to know…THIS IS STIGMA IN ACTION!</a:t>
            </a:r>
          </a:p>
          <a:p>
            <a:r>
              <a:rPr lang="en-US" dirty="0"/>
              <a:t>Stigma can leave people feeling ashamed, ashamed to discuss their symptoms, basically ashamed to seek help and this is when it becomes a BARRIER!</a:t>
            </a:r>
          </a:p>
        </p:txBody>
      </p:sp>
      <p:sp>
        <p:nvSpPr>
          <p:cNvPr id="4" name="Slide Number Placeholder 3"/>
          <p:cNvSpPr>
            <a:spLocks noGrp="1"/>
          </p:cNvSpPr>
          <p:nvPr>
            <p:ph type="sldNum" sz="quarter" idx="5"/>
          </p:nvPr>
        </p:nvSpPr>
        <p:spPr/>
        <p:txBody>
          <a:bodyPr/>
          <a:lstStyle/>
          <a:p>
            <a:fld id="{40DB82C9-725A-4079-8ECE-3951DAF3F410}" type="slidenum">
              <a:rPr lang="en-US" smtClean="0"/>
              <a:t>14</a:t>
            </a:fld>
            <a:endParaRPr lang="en-US"/>
          </a:p>
        </p:txBody>
      </p:sp>
    </p:spTree>
    <p:extLst>
      <p:ext uri="{BB962C8B-B14F-4D97-AF65-F5344CB8AC3E}">
        <p14:creationId xmlns:p14="http://schemas.microsoft.com/office/powerpoint/2010/main" val="3689458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1</a:t>
            </a:r>
            <a:r>
              <a:rPr lang="en-US" baseline="30000" dirty="0"/>
              <a:t>st</a:t>
            </a:r>
            <a:r>
              <a:rPr lang="en-US" dirty="0"/>
              <a:t>. Short side note, you might encounter some people who don’t prefer the 1</a:t>
            </a:r>
            <a:r>
              <a:rPr lang="en-US" baseline="30000" dirty="0"/>
              <a:t>st</a:t>
            </a:r>
            <a:r>
              <a:rPr lang="en-US" dirty="0"/>
              <a:t> person language especially those who are recovering from addiction and some people with differing abilities or disabilities. Reason for this is that someone recovering from addiction they may call themselves an addict as a reminder to them that they need to </a:t>
            </a:r>
            <a:r>
              <a:rPr lang="en-US" dirty="0" err="1"/>
              <a:t>intentially</a:t>
            </a:r>
            <a:r>
              <a:rPr lang="en-US" dirty="0"/>
              <a:t> chose sobriety each day. For people with a  disability they might chose to say I am disabled as opposed to saying I am a person with a disability as a way to fight the stigma of having a disability. So, it is still more welcoming and/or accepting to use person 1</a:t>
            </a:r>
            <a:r>
              <a:rPr lang="en-US" baseline="30000" dirty="0"/>
              <a:t>st</a:t>
            </a:r>
            <a:r>
              <a:rPr lang="en-US" dirty="0"/>
              <a:t> language as a default until told otherwise. </a:t>
            </a:r>
          </a:p>
        </p:txBody>
      </p:sp>
      <p:sp>
        <p:nvSpPr>
          <p:cNvPr id="4" name="Slide Number Placeholder 3"/>
          <p:cNvSpPr>
            <a:spLocks noGrp="1"/>
          </p:cNvSpPr>
          <p:nvPr>
            <p:ph type="sldNum" sz="quarter" idx="5"/>
          </p:nvPr>
        </p:nvSpPr>
        <p:spPr/>
        <p:txBody>
          <a:bodyPr/>
          <a:lstStyle/>
          <a:p>
            <a:fld id="{40DB82C9-725A-4079-8ECE-3951DAF3F410}" type="slidenum">
              <a:rPr lang="en-US" smtClean="0"/>
              <a:t>15</a:t>
            </a:fld>
            <a:endParaRPr lang="en-US"/>
          </a:p>
        </p:txBody>
      </p:sp>
    </p:spTree>
    <p:extLst>
      <p:ext uri="{BB962C8B-B14F-4D97-AF65-F5344CB8AC3E}">
        <p14:creationId xmlns:p14="http://schemas.microsoft.com/office/powerpoint/2010/main" val="3830623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B82C9-725A-4079-8ECE-3951DAF3F410}" type="slidenum">
              <a:rPr lang="en-US" smtClean="0"/>
              <a:t>16</a:t>
            </a:fld>
            <a:endParaRPr lang="en-US"/>
          </a:p>
        </p:txBody>
      </p:sp>
    </p:spTree>
    <p:extLst>
      <p:ext uri="{BB962C8B-B14F-4D97-AF65-F5344CB8AC3E}">
        <p14:creationId xmlns:p14="http://schemas.microsoft.com/office/powerpoint/2010/main" val="1866559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Words empower like this 1</a:t>
            </a:r>
            <a:r>
              <a:rPr lang="en-US" baseline="30000" dirty="0"/>
              <a:t>st</a:t>
            </a:r>
            <a:r>
              <a:rPr lang="en-US" dirty="0"/>
              <a:t> one saying she LIVES with…as opposed to she suffers from (more passive and victimizing).</a:t>
            </a:r>
          </a:p>
        </p:txBody>
      </p:sp>
      <p:sp>
        <p:nvSpPr>
          <p:cNvPr id="4" name="Slide Number Placeholder 3"/>
          <p:cNvSpPr>
            <a:spLocks noGrp="1"/>
          </p:cNvSpPr>
          <p:nvPr>
            <p:ph type="sldNum" sz="quarter" idx="5"/>
          </p:nvPr>
        </p:nvSpPr>
        <p:spPr/>
        <p:txBody>
          <a:bodyPr/>
          <a:lstStyle/>
          <a:p>
            <a:fld id="{40DB82C9-725A-4079-8ECE-3951DAF3F410}" type="slidenum">
              <a:rPr lang="en-US" smtClean="0"/>
              <a:t>17</a:t>
            </a:fld>
            <a:endParaRPr lang="en-US"/>
          </a:p>
        </p:txBody>
      </p:sp>
    </p:spTree>
    <p:extLst>
      <p:ext uri="{BB962C8B-B14F-4D97-AF65-F5344CB8AC3E}">
        <p14:creationId xmlns:p14="http://schemas.microsoft.com/office/powerpoint/2010/main" val="361900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taking this pledge is shows a commitment, that you intentionally are making changes to become stigma free. Our words should mean something, one of our EDSI daily ways is Our word is our bond. </a:t>
            </a:r>
          </a:p>
        </p:txBody>
      </p:sp>
      <p:sp>
        <p:nvSpPr>
          <p:cNvPr id="4" name="Slide Number Placeholder 3"/>
          <p:cNvSpPr>
            <a:spLocks noGrp="1"/>
          </p:cNvSpPr>
          <p:nvPr>
            <p:ph type="sldNum" sz="quarter" idx="5"/>
          </p:nvPr>
        </p:nvSpPr>
        <p:spPr/>
        <p:txBody>
          <a:bodyPr/>
          <a:lstStyle/>
          <a:p>
            <a:fld id="{40DB82C9-725A-4079-8ECE-3951DAF3F410}" type="slidenum">
              <a:rPr lang="en-US" smtClean="0"/>
              <a:t>19</a:t>
            </a:fld>
            <a:endParaRPr lang="en-US"/>
          </a:p>
        </p:txBody>
      </p:sp>
    </p:spTree>
    <p:extLst>
      <p:ext uri="{BB962C8B-B14F-4D97-AF65-F5344CB8AC3E}">
        <p14:creationId xmlns:p14="http://schemas.microsoft.com/office/powerpoint/2010/main" val="1796056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B82C9-725A-4079-8ECE-3951DAF3F410}" type="slidenum">
              <a:rPr lang="en-US" smtClean="0"/>
              <a:t>23</a:t>
            </a:fld>
            <a:endParaRPr lang="en-US"/>
          </a:p>
        </p:txBody>
      </p:sp>
    </p:spTree>
    <p:extLst>
      <p:ext uri="{BB962C8B-B14F-4D97-AF65-F5344CB8AC3E}">
        <p14:creationId xmlns:p14="http://schemas.microsoft.com/office/powerpoint/2010/main" val="349354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Have a refreshing outlook on returning to your workplace with new information.</a:t>
            </a:r>
          </a:p>
          <a:p>
            <a:pPr marL="171450" indent="-171450">
              <a:buFont typeface="Arial" panose="020B0604020202020204" pitchFamily="34" charset="0"/>
              <a:buChar char="•"/>
            </a:pPr>
            <a:r>
              <a:rPr lang="en-US" dirty="0"/>
              <a:t>Share this new information.</a:t>
            </a:r>
          </a:p>
          <a:p>
            <a:pPr marL="171450" indent="-171450">
              <a:buFont typeface="Arial" panose="020B0604020202020204" pitchFamily="34" charset="0"/>
              <a:buChar char="•"/>
            </a:pPr>
            <a:r>
              <a:rPr lang="en-US" dirty="0"/>
              <a:t>Practice your continued journey in learning, growing and compassion.</a:t>
            </a:r>
          </a:p>
        </p:txBody>
      </p:sp>
      <p:sp>
        <p:nvSpPr>
          <p:cNvPr id="4" name="Slide Number Placeholder 3"/>
          <p:cNvSpPr>
            <a:spLocks noGrp="1"/>
          </p:cNvSpPr>
          <p:nvPr>
            <p:ph type="sldNum" sz="quarter" idx="5"/>
          </p:nvPr>
        </p:nvSpPr>
        <p:spPr/>
        <p:txBody>
          <a:bodyPr/>
          <a:lstStyle/>
          <a:p>
            <a:fld id="{40DB82C9-725A-4079-8ECE-3951DAF3F410}" type="slidenum">
              <a:rPr lang="en-US" smtClean="0"/>
              <a:t>2</a:t>
            </a:fld>
            <a:endParaRPr lang="en-US"/>
          </a:p>
        </p:txBody>
      </p:sp>
    </p:spTree>
    <p:extLst>
      <p:ext uri="{BB962C8B-B14F-4D97-AF65-F5344CB8AC3E}">
        <p14:creationId xmlns:p14="http://schemas.microsoft.com/office/powerpoint/2010/main" val="175876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Merriam-Webster defines a Stigma as a set of negative and unfair beliefs that a society or group of people have about something, a mark of shame or discredit.</a:t>
            </a:r>
          </a:p>
          <a:p>
            <a:r>
              <a:rPr lang="en-US" dirty="0"/>
              <a:t>Reports show that those with clinical level of mental health risks DO NOT SEEK HELP, and those not seeking help report it is due to simply not wanting others to know…THIS IS STIGMA IN ACTION! </a:t>
            </a:r>
          </a:p>
          <a:p>
            <a:r>
              <a:rPr lang="en-US" dirty="0"/>
              <a:t>Sigma can leave people feeling ashamed, ashamed to discuss their symptoms, ashamed to seek help and this is when it becomes a BARRIER!</a:t>
            </a:r>
          </a:p>
        </p:txBody>
      </p:sp>
      <p:sp>
        <p:nvSpPr>
          <p:cNvPr id="4" name="Slide Number Placeholder 3"/>
          <p:cNvSpPr>
            <a:spLocks noGrp="1"/>
          </p:cNvSpPr>
          <p:nvPr>
            <p:ph type="sldNum" sz="quarter" idx="5"/>
          </p:nvPr>
        </p:nvSpPr>
        <p:spPr/>
        <p:txBody>
          <a:bodyPr/>
          <a:lstStyle/>
          <a:p>
            <a:fld id="{40DB82C9-725A-4079-8ECE-3951DAF3F410}" type="slidenum">
              <a:rPr lang="en-US" smtClean="0"/>
              <a:t>3</a:t>
            </a:fld>
            <a:endParaRPr lang="en-US"/>
          </a:p>
        </p:txBody>
      </p:sp>
    </p:spTree>
    <p:extLst>
      <p:ext uri="{BB962C8B-B14F-4D97-AF65-F5344CB8AC3E}">
        <p14:creationId xmlns:p14="http://schemas.microsoft.com/office/powerpoint/2010/main" val="1161339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BC2M was Founded in 2010 by award-winning actress Glenn Close, Robin Williams loss to suicide affected Glenn close and soon after she learned that her sister Jess was diagnosed with a bi-polar disorder and then Jess’s son Calen was diagnosed with Schizophrenia. So advocating for mental health has become her passion and started the Bring Change to Mind organization with the mission to end the stigma and discrimination surrounding mental health challenges. </a:t>
            </a:r>
          </a:p>
        </p:txBody>
      </p:sp>
      <p:sp>
        <p:nvSpPr>
          <p:cNvPr id="4" name="Slide Number Placeholder 3"/>
          <p:cNvSpPr>
            <a:spLocks noGrp="1"/>
          </p:cNvSpPr>
          <p:nvPr>
            <p:ph type="sldNum" sz="quarter" idx="5"/>
          </p:nvPr>
        </p:nvSpPr>
        <p:spPr/>
        <p:txBody>
          <a:bodyPr/>
          <a:lstStyle/>
          <a:p>
            <a:fld id="{40DB82C9-725A-4079-8ECE-3951DAF3F410}" type="slidenum">
              <a:rPr lang="en-US" smtClean="0"/>
              <a:t>4</a:t>
            </a:fld>
            <a:endParaRPr lang="en-US"/>
          </a:p>
        </p:txBody>
      </p:sp>
    </p:spTree>
    <p:extLst>
      <p:ext uri="{BB962C8B-B14F-4D97-AF65-F5344CB8AC3E}">
        <p14:creationId xmlns:p14="http://schemas.microsoft.com/office/powerpoint/2010/main" val="284298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Alliance of Mental Illness – NAMI has a 3 question quiz to jump start us into taking the pledge of becoming stigma free.</a:t>
            </a:r>
          </a:p>
        </p:txBody>
      </p:sp>
      <p:sp>
        <p:nvSpPr>
          <p:cNvPr id="4" name="Slide Number Placeholder 3"/>
          <p:cNvSpPr>
            <a:spLocks noGrp="1"/>
          </p:cNvSpPr>
          <p:nvPr>
            <p:ph type="sldNum" sz="quarter" idx="5"/>
          </p:nvPr>
        </p:nvSpPr>
        <p:spPr/>
        <p:txBody>
          <a:bodyPr/>
          <a:lstStyle/>
          <a:p>
            <a:fld id="{40DB82C9-725A-4079-8ECE-3951DAF3F410}" type="slidenum">
              <a:rPr lang="en-US" smtClean="0"/>
              <a:t>5</a:t>
            </a:fld>
            <a:endParaRPr lang="en-US"/>
          </a:p>
        </p:txBody>
      </p:sp>
    </p:spTree>
    <p:extLst>
      <p:ext uri="{BB962C8B-B14F-4D97-AF65-F5344CB8AC3E}">
        <p14:creationId xmlns:p14="http://schemas.microsoft.com/office/powerpoint/2010/main" val="4177243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Or how do you think people GENERALLY might view individuals with a mental disorder (*getting ppl to share more than their individual perception)</a:t>
            </a:r>
          </a:p>
        </p:txBody>
      </p:sp>
      <p:sp>
        <p:nvSpPr>
          <p:cNvPr id="4" name="Slide Number Placeholder 3"/>
          <p:cNvSpPr>
            <a:spLocks noGrp="1"/>
          </p:cNvSpPr>
          <p:nvPr>
            <p:ph type="sldNum" sz="quarter" idx="5"/>
          </p:nvPr>
        </p:nvSpPr>
        <p:spPr/>
        <p:txBody>
          <a:bodyPr/>
          <a:lstStyle/>
          <a:p>
            <a:fld id="{40DB82C9-725A-4079-8ECE-3951DAF3F410}" type="slidenum">
              <a:rPr lang="en-US" smtClean="0"/>
              <a:t>6</a:t>
            </a:fld>
            <a:endParaRPr lang="en-US"/>
          </a:p>
        </p:txBody>
      </p:sp>
    </p:spTree>
    <p:extLst>
      <p:ext uri="{BB962C8B-B14F-4D97-AF65-F5344CB8AC3E}">
        <p14:creationId xmlns:p14="http://schemas.microsoft.com/office/powerpoint/2010/main" val="1158034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People need our love and support. There are so many misconceptions about what a mental health challenge is and what it means to live with a mental health condition. For example, A Mental Health challenge is not the result of a personal weakness, lack of character, or a poor upbringing, likewise getting over it with will power.</a:t>
            </a:r>
          </a:p>
          <a:p>
            <a:r>
              <a:rPr lang="en-US" dirty="0"/>
              <a:t>Without meaning to we might send those stigmatizing messages to some struggling with a mental health condition. EVEN IF you believe that people with a mental health condition deserve to be accepted and supported, we can STILL accidentally perpetuate stigma with our language. (personal example) You can address stigma by taking a caring and understanding approach by:</a:t>
            </a:r>
          </a:p>
          <a:p>
            <a:r>
              <a:rPr lang="en-US" dirty="0"/>
              <a:t>Using respectful language to talk about a Mental Health challenge</a:t>
            </a:r>
          </a:p>
          <a:p>
            <a:r>
              <a:rPr lang="en-US" dirty="0"/>
              <a:t>Challenge misconceptions when you see or hear them</a:t>
            </a:r>
          </a:p>
          <a:p>
            <a:r>
              <a:rPr lang="en-US" dirty="0"/>
              <a:t>See the person, not the condition</a:t>
            </a:r>
          </a:p>
          <a:p>
            <a:r>
              <a:rPr lang="en-US" dirty="0"/>
              <a:t>Offer support if you think someone is having trouble</a:t>
            </a:r>
          </a:p>
        </p:txBody>
      </p:sp>
      <p:sp>
        <p:nvSpPr>
          <p:cNvPr id="4" name="Slide Number Placeholder 3"/>
          <p:cNvSpPr>
            <a:spLocks noGrp="1"/>
          </p:cNvSpPr>
          <p:nvPr>
            <p:ph type="sldNum" sz="quarter" idx="5"/>
          </p:nvPr>
        </p:nvSpPr>
        <p:spPr/>
        <p:txBody>
          <a:bodyPr/>
          <a:lstStyle/>
          <a:p>
            <a:fld id="{40DB82C9-725A-4079-8ECE-3951DAF3F410}" type="slidenum">
              <a:rPr lang="en-US" smtClean="0"/>
              <a:t>7</a:t>
            </a:fld>
            <a:endParaRPr lang="en-US"/>
          </a:p>
        </p:txBody>
      </p:sp>
    </p:spTree>
    <p:extLst>
      <p:ext uri="{BB962C8B-B14F-4D97-AF65-F5344CB8AC3E}">
        <p14:creationId xmlns:p14="http://schemas.microsoft.com/office/powerpoint/2010/main" val="295454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or False.</a:t>
            </a:r>
          </a:p>
        </p:txBody>
      </p:sp>
      <p:sp>
        <p:nvSpPr>
          <p:cNvPr id="4" name="Slide Number Placeholder 3"/>
          <p:cNvSpPr>
            <a:spLocks noGrp="1"/>
          </p:cNvSpPr>
          <p:nvPr>
            <p:ph type="sldNum" sz="quarter" idx="5"/>
          </p:nvPr>
        </p:nvSpPr>
        <p:spPr/>
        <p:txBody>
          <a:bodyPr/>
          <a:lstStyle/>
          <a:p>
            <a:fld id="{40DB82C9-725A-4079-8ECE-3951DAF3F410}" type="slidenum">
              <a:rPr lang="en-US" smtClean="0"/>
              <a:t>8</a:t>
            </a:fld>
            <a:endParaRPr lang="en-US"/>
          </a:p>
        </p:txBody>
      </p:sp>
    </p:spTree>
    <p:extLst>
      <p:ext uri="{BB962C8B-B14F-4D97-AF65-F5344CB8AC3E}">
        <p14:creationId xmlns:p14="http://schemas.microsoft.com/office/powerpoint/2010/main" val="3656269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It affects people’s well-being, prevents them from seeking treatment and damages self-esteem. Many people with mental health conditions don’t feel comfortable talking about what they are dealing with. Even worse, individuals with a mental challenge often internalize stigma, damaging hopes for recovery. Some don’t seek treatment, and their conditions worsen. And too often, people take their own lives because they aren’t told by anyone that they are not alone, they can recover and there is hope. Quote: with resources and support and people committed to making these changes then those problems are opportunities. </a:t>
            </a:r>
          </a:p>
        </p:txBody>
      </p:sp>
      <p:sp>
        <p:nvSpPr>
          <p:cNvPr id="4" name="Slide Number Placeholder 3"/>
          <p:cNvSpPr>
            <a:spLocks noGrp="1"/>
          </p:cNvSpPr>
          <p:nvPr>
            <p:ph type="sldNum" sz="quarter" idx="5"/>
          </p:nvPr>
        </p:nvSpPr>
        <p:spPr/>
        <p:txBody>
          <a:bodyPr/>
          <a:lstStyle/>
          <a:p>
            <a:fld id="{40DB82C9-725A-4079-8ECE-3951DAF3F410}" type="slidenum">
              <a:rPr lang="en-US" smtClean="0"/>
              <a:t>9</a:t>
            </a:fld>
            <a:endParaRPr lang="en-US"/>
          </a:p>
        </p:txBody>
      </p:sp>
    </p:spTree>
    <p:extLst>
      <p:ext uri="{BB962C8B-B14F-4D97-AF65-F5344CB8AC3E}">
        <p14:creationId xmlns:p14="http://schemas.microsoft.com/office/powerpoint/2010/main" val="569276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7D0394-61CE-491D-A833-A67D6DAA67C6}" type="datetime1">
              <a:rPr lang="en-US" smtClean="0"/>
              <a:t>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92479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F03826-2F28-4E06-A978-9BAEFD084419}" type="datetime1">
              <a:rPr lang="en-US" smtClean="0"/>
              <a:t>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3030518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F03826-2F28-4E06-A978-9BAEFD084419}" type="datetime1">
              <a:rPr lang="en-US" smtClean="0"/>
              <a:t>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0102296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F03826-2F28-4E06-A978-9BAEFD084419}" type="datetime1">
              <a:rPr lang="en-US" smtClean="0"/>
              <a:t>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2736730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F03826-2F28-4E06-A978-9BAEFD084419}" type="datetime1">
              <a:rPr lang="en-US" smtClean="0"/>
              <a:t>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675731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F03826-2F28-4E06-A978-9BAEFD084419}" type="datetime1">
              <a:rPr lang="en-US" smtClean="0"/>
              <a:t>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3236536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EAB573-6150-4555-8C1E-76392DFCAF5B}" type="datetime1">
              <a:rPr lang="en-US" smtClean="0"/>
              <a:t>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1452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A9C721-90EC-4B41-A75E-B1EE1CF409A9}" type="datetime1">
              <a:rPr lang="en-US" smtClean="0"/>
              <a:t>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393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FE819-EB93-46EF-A45B-EB0AA0CD872D}" type="datetime1">
              <a:rPr lang="en-US" smtClean="0"/>
              <a:t>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3000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4FFAC9-B051-4F0C-9F5F-B8CBAF40B43D}" type="datetime1">
              <a:rPr lang="en-US" smtClean="0"/>
              <a:t>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64257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A3568E-148C-4F2A-9BA7-061FB871524B}" type="datetime1">
              <a:rPr lang="en-US" smtClean="0"/>
              <a:t>5/3/2024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0328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3AA7B4-2E98-4E18-8394-FEDA943437AF}" type="datetime1">
              <a:rPr lang="en-US" smtClean="0"/>
              <a:t>5/3/2024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652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851FDC-DF75-4490-9A3A-A1105085C64A}" type="datetime1">
              <a:rPr lang="en-US" smtClean="0"/>
              <a:t>5/3/2024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0239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18E07-53B0-4912-884F-2D754D33090D}" type="datetime1">
              <a:rPr lang="en-US" smtClean="0"/>
              <a:t>5/3/2024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88660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55BF09-648B-4D2D-99A7-011ED0063D6F}" type="datetime1">
              <a:rPr lang="en-US" smtClean="0"/>
              <a:t>5/3/2024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565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7167605-5715-47DA-92C7-5B0453493AFD}" type="datetime1">
              <a:rPr lang="en-US" smtClean="0"/>
              <a:t>5/3/2024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49129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F03826-2F28-4E06-A978-9BAEFD084419}" type="datetime1">
              <a:rPr lang="en-US" smtClean="0"/>
              <a:t>5/3/2024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6341171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publicdomainpictures.net/view-image.php?image=42429&amp;picture=roots-holding-hand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png"/><Relationship Id="rId5" Type="http://schemas.openxmlformats.org/officeDocument/2006/relationships/image" Target="../media/image21.png"/><Relationship Id="rId10"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ideo" Target="https://www.youtube.com/embed/1hE1jlVHCBA"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ideo" Target="https://www.youtube.com/embed/vjgtHLTdu5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9vkUMXaJDM4" TargetMode="Externa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20F195-505B-E727-D432-EA02E5229DEB}"/>
              </a:ext>
            </a:extLst>
          </p:cNvPr>
          <p:cNvSpPr/>
          <p:nvPr/>
        </p:nvSpPr>
        <p:spPr>
          <a:xfrm>
            <a:off x="0" y="5320005"/>
            <a:ext cx="3958542" cy="15379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itle 4">
            <a:extLst>
              <a:ext uri="{FF2B5EF4-FFF2-40B4-BE49-F238E27FC236}">
                <a16:creationId xmlns:a16="http://schemas.microsoft.com/office/drawing/2014/main" id="{4AAE610B-CB45-4FEE-ADCB-948946BA01AE}"/>
              </a:ext>
            </a:extLst>
          </p:cNvPr>
          <p:cNvSpPr>
            <a:spLocks noGrp="1"/>
          </p:cNvSpPr>
          <p:nvPr>
            <p:ph type="ctrTitle"/>
          </p:nvPr>
        </p:nvSpPr>
        <p:spPr>
          <a:xfrm>
            <a:off x="250482" y="1409961"/>
            <a:ext cx="11691036" cy="2944236"/>
          </a:xfrm>
        </p:spPr>
        <p:txBody>
          <a:bodyPr>
            <a:noAutofit/>
          </a:bodyPr>
          <a:lstStyle/>
          <a:p>
            <a:pPr algn="l"/>
            <a:br>
              <a:rPr lang="en-US" sz="6600" dirty="0">
                <a:solidFill>
                  <a:srgbClr val="002060"/>
                </a:solidFill>
              </a:rPr>
            </a:br>
            <a:br>
              <a:rPr lang="en-US" sz="6600" dirty="0">
                <a:solidFill>
                  <a:srgbClr val="002060"/>
                </a:solidFill>
              </a:rPr>
            </a:br>
            <a:r>
              <a:rPr lang="en-US" sz="4800" b="1" dirty="0">
                <a:solidFill>
                  <a:schemeClr val="bg1"/>
                </a:solidFill>
                <a:latin typeface="Ink Free" panose="03080402000500000000" pitchFamily="66" charset="0"/>
              </a:rPr>
              <a:t>Reducing the Stigma </a:t>
            </a:r>
            <a:br>
              <a:rPr lang="en-US" sz="4800" b="1" dirty="0">
                <a:solidFill>
                  <a:schemeClr val="bg1"/>
                </a:solidFill>
                <a:latin typeface="Ink Free" panose="03080402000500000000" pitchFamily="66" charset="0"/>
              </a:rPr>
            </a:br>
            <a:r>
              <a:rPr lang="en-US" sz="4800" b="1" dirty="0">
                <a:solidFill>
                  <a:schemeClr val="bg1"/>
                </a:solidFill>
                <a:latin typeface="Ink Free" panose="03080402000500000000" pitchFamily="66" charset="0"/>
              </a:rPr>
              <a:t>             of </a:t>
            </a:r>
            <a:br>
              <a:rPr lang="en-US" sz="4800" b="1" dirty="0">
                <a:solidFill>
                  <a:schemeClr val="bg1"/>
                </a:solidFill>
                <a:latin typeface="Ink Free" panose="03080402000500000000" pitchFamily="66" charset="0"/>
              </a:rPr>
            </a:br>
            <a:r>
              <a:rPr lang="en-US" sz="4800" b="1" dirty="0">
                <a:solidFill>
                  <a:schemeClr val="bg1"/>
                </a:solidFill>
                <a:latin typeface="Ink Free" panose="03080402000500000000" pitchFamily="66" charset="0"/>
              </a:rPr>
              <a:t>Mental Health and Substance Use Disorders			</a:t>
            </a:r>
            <a:br>
              <a:rPr lang="en-US" sz="4800" b="1" dirty="0">
                <a:solidFill>
                  <a:schemeClr val="bg1"/>
                </a:solidFill>
                <a:latin typeface="Ink Free" panose="03080402000500000000" pitchFamily="66" charset="0"/>
              </a:rPr>
            </a:br>
            <a:r>
              <a:rPr lang="en-US" sz="4800" b="1" dirty="0">
                <a:solidFill>
                  <a:schemeClr val="bg1"/>
                </a:solidFill>
                <a:latin typeface="Ink Free" panose="03080402000500000000" pitchFamily="66" charset="0"/>
              </a:rPr>
              <a:t>in the Workplace</a:t>
            </a:r>
          </a:p>
        </p:txBody>
      </p:sp>
      <p:pic>
        <p:nvPicPr>
          <p:cNvPr id="3" name="Picture 2">
            <a:extLst>
              <a:ext uri="{FF2B5EF4-FFF2-40B4-BE49-F238E27FC236}">
                <a16:creationId xmlns:a16="http://schemas.microsoft.com/office/drawing/2014/main" id="{27A40573-486E-4B4C-A5AA-8022B41F0CA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71564" y="4482231"/>
            <a:ext cx="2911941" cy="1945706"/>
          </a:xfrm>
          <a:prstGeom prst="rect">
            <a:avLst/>
          </a:prstGeom>
          <a:effectLst>
            <a:glow rad="228600">
              <a:schemeClr val="accent2">
                <a:satMod val="175000"/>
                <a:alpha val="40000"/>
              </a:schemeClr>
            </a:glow>
          </a:effectLst>
        </p:spPr>
      </p:pic>
      <p:pic>
        <p:nvPicPr>
          <p:cNvPr id="2" name="Picture 1">
            <a:extLst>
              <a:ext uri="{FF2B5EF4-FFF2-40B4-BE49-F238E27FC236}">
                <a16:creationId xmlns:a16="http://schemas.microsoft.com/office/drawing/2014/main" id="{0B41ECB2-1836-496E-86C3-8FF7A3394411}"/>
              </a:ext>
            </a:extLst>
          </p:cNvPr>
          <p:cNvPicPr>
            <a:picLocks noChangeAspect="1"/>
          </p:cNvPicPr>
          <p:nvPr/>
        </p:nvPicPr>
        <p:blipFill>
          <a:blip r:embed="rId5"/>
          <a:stretch>
            <a:fillRect/>
          </a:stretch>
        </p:blipFill>
        <p:spPr>
          <a:xfrm>
            <a:off x="939140" y="5576073"/>
            <a:ext cx="2080261" cy="807141"/>
          </a:xfrm>
          <a:prstGeom prst="rect">
            <a:avLst/>
          </a:prstGeom>
        </p:spPr>
      </p:pic>
      <p:pic>
        <p:nvPicPr>
          <p:cNvPr id="4" name="Picture 3">
            <a:extLst>
              <a:ext uri="{FF2B5EF4-FFF2-40B4-BE49-F238E27FC236}">
                <a16:creationId xmlns:a16="http://schemas.microsoft.com/office/drawing/2014/main" id="{B6CB76EF-4D3F-4C1A-9B23-C06E4AE20B98}"/>
              </a:ext>
            </a:extLst>
          </p:cNvPr>
          <p:cNvPicPr>
            <a:picLocks noChangeAspect="1"/>
          </p:cNvPicPr>
          <p:nvPr/>
        </p:nvPicPr>
        <p:blipFill>
          <a:blip r:embed="rId6"/>
          <a:stretch>
            <a:fillRect/>
          </a:stretch>
        </p:blipFill>
        <p:spPr>
          <a:xfrm>
            <a:off x="10941081" y="6620607"/>
            <a:ext cx="1075072" cy="159021"/>
          </a:xfrm>
          <a:prstGeom prst="rect">
            <a:avLst/>
          </a:prstGeom>
        </p:spPr>
      </p:pic>
      <p:pic>
        <p:nvPicPr>
          <p:cNvPr id="7" name="Picture 6">
            <a:extLst>
              <a:ext uri="{FF2B5EF4-FFF2-40B4-BE49-F238E27FC236}">
                <a16:creationId xmlns:a16="http://schemas.microsoft.com/office/drawing/2014/main" id="{97AB141A-1EA6-D864-92FB-424E21101C0D}"/>
              </a:ext>
            </a:extLst>
          </p:cNvPr>
          <p:cNvPicPr>
            <a:picLocks noChangeAspect="1"/>
          </p:cNvPicPr>
          <p:nvPr/>
        </p:nvPicPr>
        <p:blipFill>
          <a:blip r:embed="rId7"/>
          <a:stretch>
            <a:fillRect/>
          </a:stretch>
        </p:blipFill>
        <p:spPr>
          <a:xfrm>
            <a:off x="378484" y="6456073"/>
            <a:ext cx="3290690" cy="329068"/>
          </a:xfrm>
          <a:prstGeom prst="rect">
            <a:avLst/>
          </a:prstGeom>
        </p:spPr>
      </p:pic>
    </p:spTree>
    <p:extLst>
      <p:ext uri="{BB962C8B-B14F-4D97-AF65-F5344CB8AC3E}">
        <p14:creationId xmlns:p14="http://schemas.microsoft.com/office/powerpoint/2010/main" val="2620834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BDC52F-35DD-45C1-9CB8-67C29B709269}"/>
              </a:ext>
            </a:extLst>
          </p:cNvPr>
          <p:cNvSpPr txBox="1"/>
          <p:nvPr/>
        </p:nvSpPr>
        <p:spPr>
          <a:xfrm>
            <a:off x="7178040" y="4968358"/>
            <a:ext cx="2743200" cy="707886"/>
          </a:xfrm>
          <a:prstGeom prst="rect">
            <a:avLst/>
          </a:prstGeom>
          <a:noFill/>
        </p:spPr>
        <p:txBody>
          <a:bodyPr wrap="square" rtlCol="0">
            <a:spAutoFit/>
          </a:bodyPr>
          <a:lstStyle/>
          <a:p>
            <a:r>
              <a:rPr lang="en-US" sz="4000" dirty="0">
                <a:solidFill>
                  <a:schemeClr val="bg1"/>
                </a:solidFill>
                <a:latin typeface="Ink Free" panose="03080402000500000000" pitchFamily="66" charset="0"/>
              </a:rPr>
              <a:t>Susanne</a:t>
            </a:r>
          </a:p>
        </p:txBody>
      </p:sp>
      <p:pic>
        <p:nvPicPr>
          <p:cNvPr id="3" name="Picture 2">
            <a:extLst>
              <a:ext uri="{FF2B5EF4-FFF2-40B4-BE49-F238E27FC236}">
                <a16:creationId xmlns:a16="http://schemas.microsoft.com/office/drawing/2014/main" id="{EE4445E6-2CBB-4328-9353-38BCA7EEB068}"/>
              </a:ext>
            </a:extLst>
          </p:cNvPr>
          <p:cNvPicPr>
            <a:picLocks noChangeAspect="1"/>
          </p:cNvPicPr>
          <p:nvPr/>
        </p:nvPicPr>
        <p:blipFill>
          <a:blip r:embed="rId2"/>
          <a:stretch>
            <a:fillRect/>
          </a:stretch>
        </p:blipFill>
        <p:spPr>
          <a:xfrm>
            <a:off x="10594670" y="6251213"/>
            <a:ext cx="1359938" cy="527656"/>
          </a:xfrm>
          <a:prstGeom prst="rect">
            <a:avLst/>
          </a:prstGeom>
        </p:spPr>
      </p:pic>
      <p:pic>
        <p:nvPicPr>
          <p:cNvPr id="4" name="Picture 3">
            <a:extLst>
              <a:ext uri="{FF2B5EF4-FFF2-40B4-BE49-F238E27FC236}">
                <a16:creationId xmlns:a16="http://schemas.microsoft.com/office/drawing/2014/main" id="{4E1030F2-0CD0-49B9-ACE7-8EF6686865F1}"/>
              </a:ext>
            </a:extLst>
          </p:cNvPr>
          <p:cNvPicPr>
            <a:picLocks noChangeAspect="1"/>
          </p:cNvPicPr>
          <p:nvPr/>
        </p:nvPicPr>
        <p:blipFill>
          <a:blip r:embed="rId3"/>
          <a:stretch>
            <a:fillRect/>
          </a:stretch>
        </p:blipFill>
        <p:spPr>
          <a:xfrm>
            <a:off x="237392" y="6453495"/>
            <a:ext cx="832171" cy="123092"/>
          </a:xfrm>
          <a:prstGeom prst="rect">
            <a:avLst/>
          </a:prstGeom>
        </p:spPr>
      </p:pic>
    </p:spTree>
    <p:extLst>
      <p:ext uri="{BB962C8B-B14F-4D97-AF65-F5344CB8AC3E}">
        <p14:creationId xmlns:p14="http://schemas.microsoft.com/office/powerpoint/2010/main" val="3964814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30BDDB-9719-4997-8B20-0C4613F8003D}"/>
              </a:ext>
            </a:extLst>
          </p:cNvPr>
          <p:cNvPicPr>
            <a:picLocks noChangeAspect="1"/>
          </p:cNvPicPr>
          <p:nvPr/>
        </p:nvPicPr>
        <p:blipFill>
          <a:blip r:embed="rId3"/>
          <a:stretch>
            <a:fillRect/>
          </a:stretch>
        </p:blipFill>
        <p:spPr>
          <a:xfrm>
            <a:off x="691595" y="6432324"/>
            <a:ext cx="6931753" cy="249958"/>
          </a:xfrm>
          <a:prstGeom prst="rect">
            <a:avLst/>
          </a:prstGeom>
        </p:spPr>
      </p:pic>
      <p:sp>
        <p:nvSpPr>
          <p:cNvPr id="2" name="Title 1">
            <a:extLst>
              <a:ext uri="{FF2B5EF4-FFF2-40B4-BE49-F238E27FC236}">
                <a16:creationId xmlns:a16="http://schemas.microsoft.com/office/drawing/2014/main" id="{8D7176A5-9107-4DFC-891E-E3E041623140}"/>
              </a:ext>
            </a:extLst>
          </p:cNvPr>
          <p:cNvSpPr>
            <a:spLocks noGrp="1"/>
          </p:cNvSpPr>
          <p:nvPr>
            <p:ph type="title"/>
          </p:nvPr>
        </p:nvSpPr>
        <p:spPr>
          <a:xfrm>
            <a:off x="76929" y="2638400"/>
            <a:ext cx="10022905" cy="1320800"/>
          </a:xfrm>
        </p:spPr>
        <p:txBody>
          <a:bodyPr>
            <a:normAutofit/>
          </a:bodyPr>
          <a:lstStyle/>
          <a:p>
            <a:r>
              <a:rPr lang="en-US" sz="4000" dirty="0">
                <a:latin typeface="Ink Free" panose="03080402000500000000" pitchFamily="66" charset="0"/>
              </a:rPr>
              <a:t>If someone in your family is diagnosed with a mental health condition, you should:</a:t>
            </a:r>
          </a:p>
        </p:txBody>
      </p:sp>
      <p:pic>
        <p:nvPicPr>
          <p:cNvPr id="4" name="Picture 3">
            <a:extLst>
              <a:ext uri="{FF2B5EF4-FFF2-40B4-BE49-F238E27FC236}">
                <a16:creationId xmlns:a16="http://schemas.microsoft.com/office/drawing/2014/main" id="{2D5F4EC8-0BFB-4008-9AD3-198B40683DE0}"/>
              </a:ext>
            </a:extLst>
          </p:cNvPr>
          <p:cNvPicPr>
            <a:picLocks noChangeAspect="1"/>
          </p:cNvPicPr>
          <p:nvPr/>
        </p:nvPicPr>
        <p:blipFill>
          <a:blip r:embed="rId4"/>
          <a:stretch>
            <a:fillRect/>
          </a:stretch>
        </p:blipFill>
        <p:spPr>
          <a:xfrm>
            <a:off x="10890805" y="6320778"/>
            <a:ext cx="1219200" cy="473050"/>
          </a:xfrm>
          <a:prstGeom prst="rect">
            <a:avLst/>
          </a:prstGeom>
        </p:spPr>
      </p:pic>
      <p:pic>
        <p:nvPicPr>
          <p:cNvPr id="5" name="Picture 4">
            <a:extLst>
              <a:ext uri="{FF2B5EF4-FFF2-40B4-BE49-F238E27FC236}">
                <a16:creationId xmlns:a16="http://schemas.microsoft.com/office/drawing/2014/main" id="{8C9CA4A0-BCE5-494E-9C9E-626B650DC77D}"/>
              </a:ext>
            </a:extLst>
          </p:cNvPr>
          <p:cNvPicPr>
            <a:picLocks noChangeAspect="1"/>
          </p:cNvPicPr>
          <p:nvPr/>
        </p:nvPicPr>
        <p:blipFill>
          <a:blip r:embed="rId5"/>
          <a:stretch>
            <a:fillRect/>
          </a:stretch>
        </p:blipFill>
        <p:spPr>
          <a:xfrm>
            <a:off x="9490234" y="6448354"/>
            <a:ext cx="1219201" cy="180340"/>
          </a:xfrm>
          <a:prstGeom prst="rect">
            <a:avLst/>
          </a:prstGeom>
        </p:spPr>
      </p:pic>
    </p:spTree>
    <p:extLst>
      <p:ext uri="{BB962C8B-B14F-4D97-AF65-F5344CB8AC3E}">
        <p14:creationId xmlns:p14="http://schemas.microsoft.com/office/powerpoint/2010/main" val="607615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87EAC-4648-4DF2-95D9-9578142E1ED5}"/>
              </a:ext>
            </a:extLst>
          </p:cNvPr>
          <p:cNvSpPr txBox="1"/>
          <p:nvPr/>
        </p:nvSpPr>
        <p:spPr>
          <a:xfrm>
            <a:off x="2688291" y="671460"/>
            <a:ext cx="6334451" cy="523220"/>
          </a:xfrm>
          <a:prstGeom prst="rect">
            <a:avLst/>
          </a:prstGeom>
          <a:noFill/>
        </p:spPr>
        <p:txBody>
          <a:bodyPr wrap="square" rtlCol="0">
            <a:spAutoFit/>
          </a:bodyPr>
          <a:lstStyle/>
          <a:p>
            <a:r>
              <a:rPr lang="en-US" sz="2800" b="1" dirty="0">
                <a:solidFill>
                  <a:schemeClr val="bg1"/>
                </a:solidFill>
                <a:latin typeface="Ink Free" panose="03080402000500000000" pitchFamily="66" charset="0"/>
              </a:rPr>
              <a:t>Listen to them and show support…</a:t>
            </a:r>
          </a:p>
        </p:txBody>
      </p:sp>
      <p:pic>
        <p:nvPicPr>
          <p:cNvPr id="3" name="Picture 2">
            <a:extLst>
              <a:ext uri="{FF2B5EF4-FFF2-40B4-BE49-F238E27FC236}">
                <a16:creationId xmlns:a16="http://schemas.microsoft.com/office/drawing/2014/main" id="{A8B9AD17-76C5-4B1A-99C6-A87B59ED5DE7}"/>
              </a:ext>
            </a:extLst>
          </p:cNvPr>
          <p:cNvPicPr>
            <a:picLocks noChangeAspect="1"/>
          </p:cNvPicPr>
          <p:nvPr/>
        </p:nvPicPr>
        <p:blipFill>
          <a:blip r:embed="rId3"/>
          <a:stretch>
            <a:fillRect/>
          </a:stretch>
        </p:blipFill>
        <p:spPr>
          <a:xfrm>
            <a:off x="7195127" y="4909428"/>
            <a:ext cx="2571750" cy="1714500"/>
          </a:xfrm>
          <a:prstGeom prst="rect">
            <a:avLst/>
          </a:prstGeom>
          <a:effectLst>
            <a:glow rad="228600">
              <a:schemeClr val="accent2">
                <a:satMod val="175000"/>
                <a:alpha val="40000"/>
              </a:schemeClr>
            </a:glow>
          </a:effectLst>
        </p:spPr>
      </p:pic>
      <p:pic>
        <p:nvPicPr>
          <p:cNvPr id="4" name="Picture 3">
            <a:extLst>
              <a:ext uri="{FF2B5EF4-FFF2-40B4-BE49-F238E27FC236}">
                <a16:creationId xmlns:a16="http://schemas.microsoft.com/office/drawing/2014/main" id="{8E79EC70-C68E-4DD8-BAA6-9C0FA14BF644}"/>
              </a:ext>
            </a:extLst>
          </p:cNvPr>
          <p:cNvPicPr>
            <a:picLocks noChangeAspect="1"/>
          </p:cNvPicPr>
          <p:nvPr/>
        </p:nvPicPr>
        <p:blipFill>
          <a:blip r:embed="rId4"/>
          <a:stretch>
            <a:fillRect/>
          </a:stretch>
        </p:blipFill>
        <p:spPr>
          <a:xfrm>
            <a:off x="308728" y="393555"/>
            <a:ext cx="1743075" cy="1714500"/>
          </a:xfrm>
          <a:prstGeom prst="rect">
            <a:avLst/>
          </a:prstGeom>
          <a:effectLst>
            <a:glow rad="228600">
              <a:schemeClr val="accent2">
                <a:satMod val="175000"/>
                <a:alpha val="40000"/>
              </a:schemeClr>
            </a:glow>
          </a:effectLst>
        </p:spPr>
      </p:pic>
      <p:pic>
        <p:nvPicPr>
          <p:cNvPr id="5" name="Picture 4">
            <a:extLst>
              <a:ext uri="{FF2B5EF4-FFF2-40B4-BE49-F238E27FC236}">
                <a16:creationId xmlns:a16="http://schemas.microsoft.com/office/drawing/2014/main" id="{D5428DAA-BE12-437B-9AE4-3A24D0F3D9AD}"/>
              </a:ext>
            </a:extLst>
          </p:cNvPr>
          <p:cNvPicPr>
            <a:picLocks noChangeAspect="1"/>
          </p:cNvPicPr>
          <p:nvPr/>
        </p:nvPicPr>
        <p:blipFill>
          <a:blip r:embed="rId5"/>
          <a:stretch>
            <a:fillRect/>
          </a:stretch>
        </p:blipFill>
        <p:spPr>
          <a:xfrm>
            <a:off x="9029133" y="366052"/>
            <a:ext cx="2571750" cy="1714500"/>
          </a:xfrm>
          <a:prstGeom prst="rect">
            <a:avLst/>
          </a:prstGeom>
          <a:effectLst>
            <a:glow rad="228600">
              <a:schemeClr val="accent2">
                <a:satMod val="175000"/>
                <a:alpha val="40000"/>
              </a:schemeClr>
            </a:glow>
          </a:effectLst>
        </p:spPr>
      </p:pic>
      <p:pic>
        <p:nvPicPr>
          <p:cNvPr id="6" name="Picture 5">
            <a:extLst>
              <a:ext uri="{FF2B5EF4-FFF2-40B4-BE49-F238E27FC236}">
                <a16:creationId xmlns:a16="http://schemas.microsoft.com/office/drawing/2014/main" id="{EED218B0-56C3-41B1-AC0C-6DBE7FE1D8C5}"/>
              </a:ext>
            </a:extLst>
          </p:cNvPr>
          <p:cNvPicPr>
            <a:picLocks noChangeAspect="1"/>
          </p:cNvPicPr>
          <p:nvPr/>
        </p:nvPicPr>
        <p:blipFill>
          <a:blip r:embed="rId6"/>
          <a:stretch>
            <a:fillRect/>
          </a:stretch>
        </p:blipFill>
        <p:spPr>
          <a:xfrm>
            <a:off x="724511" y="2950508"/>
            <a:ext cx="2609850" cy="17145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95BE21A-54B1-4A8B-9AEE-637402626BFF}"/>
              </a:ext>
            </a:extLst>
          </p:cNvPr>
          <p:cNvPicPr>
            <a:picLocks noChangeAspect="1"/>
          </p:cNvPicPr>
          <p:nvPr/>
        </p:nvPicPr>
        <p:blipFill>
          <a:blip r:embed="rId7"/>
          <a:stretch>
            <a:fillRect/>
          </a:stretch>
        </p:blipFill>
        <p:spPr>
          <a:xfrm>
            <a:off x="4359608" y="1902759"/>
            <a:ext cx="2571750" cy="1714500"/>
          </a:xfrm>
          <a:prstGeom prst="rect">
            <a:avLst/>
          </a:prstGeom>
          <a:effectLst>
            <a:glow rad="228600">
              <a:schemeClr val="accent2">
                <a:satMod val="175000"/>
                <a:alpha val="40000"/>
              </a:schemeClr>
            </a:glow>
          </a:effectLst>
        </p:spPr>
      </p:pic>
      <p:pic>
        <p:nvPicPr>
          <p:cNvPr id="8" name="Picture 7">
            <a:extLst>
              <a:ext uri="{FF2B5EF4-FFF2-40B4-BE49-F238E27FC236}">
                <a16:creationId xmlns:a16="http://schemas.microsoft.com/office/drawing/2014/main" id="{0CCF7CA3-5A40-4692-B402-40ED5F5E33AC}"/>
              </a:ext>
            </a:extLst>
          </p:cNvPr>
          <p:cNvPicPr>
            <a:picLocks noChangeAspect="1"/>
          </p:cNvPicPr>
          <p:nvPr/>
        </p:nvPicPr>
        <p:blipFill>
          <a:blip r:embed="rId8"/>
          <a:stretch>
            <a:fillRect/>
          </a:stretch>
        </p:blipFill>
        <p:spPr>
          <a:xfrm>
            <a:off x="2688291" y="5084873"/>
            <a:ext cx="2308583" cy="1539055"/>
          </a:xfrm>
          <a:prstGeom prst="rect">
            <a:avLst/>
          </a:prstGeom>
          <a:effectLst>
            <a:glow rad="228600">
              <a:schemeClr val="accent2">
                <a:satMod val="175000"/>
                <a:alpha val="40000"/>
              </a:schemeClr>
            </a:glow>
          </a:effectLst>
        </p:spPr>
      </p:pic>
      <p:pic>
        <p:nvPicPr>
          <p:cNvPr id="9" name="Picture 8">
            <a:extLst>
              <a:ext uri="{FF2B5EF4-FFF2-40B4-BE49-F238E27FC236}">
                <a16:creationId xmlns:a16="http://schemas.microsoft.com/office/drawing/2014/main" id="{1399F77A-72F2-4555-A1A9-3CECD6E7A2A8}"/>
              </a:ext>
            </a:extLst>
          </p:cNvPr>
          <p:cNvPicPr>
            <a:picLocks noChangeAspect="1"/>
          </p:cNvPicPr>
          <p:nvPr/>
        </p:nvPicPr>
        <p:blipFill>
          <a:blip r:embed="rId9"/>
          <a:stretch>
            <a:fillRect/>
          </a:stretch>
        </p:blipFill>
        <p:spPr>
          <a:xfrm>
            <a:off x="8253263" y="2667737"/>
            <a:ext cx="2571750" cy="1714500"/>
          </a:xfrm>
          <a:prstGeom prst="rect">
            <a:avLst/>
          </a:prstGeom>
          <a:effectLst>
            <a:glow rad="228600">
              <a:schemeClr val="accent2">
                <a:satMod val="175000"/>
                <a:alpha val="40000"/>
              </a:schemeClr>
            </a:glow>
          </a:effectLst>
        </p:spPr>
      </p:pic>
      <p:pic>
        <p:nvPicPr>
          <p:cNvPr id="11" name="Picture 10">
            <a:extLst>
              <a:ext uri="{FF2B5EF4-FFF2-40B4-BE49-F238E27FC236}">
                <a16:creationId xmlns:a16="http://schemas.microsoft.com/office/drawing/2014/main" id="{8EAC1C8B-E779-473E-97A0-3232C5FB3FF5}"/>
              </a:ext>
            </a:extLst>
          </p:cNvPr>
          <p:cNvPicPr>
            <a:picLocks noChangeAspect="1"/>
          </p:cNvPicPr>
          <p:nvPr/>
        </p:nvPicPr>
        <p:blipFill>
          <a:blip r:embed="rId10"/>
          <a:stretch>
            <a:fillRect/>
          </a:stretch>
        </p:blipFill>
        <p:spPr>
          <a:xfrm>
            <a:off x="10603422" y="6214931"/>
            <a:ext cx="1427920" cy="554033"/>
          </a:xfrm>
          <a:prstGeom prst="rect">
            <a:avLst/>
          </a:prstGeom>
        </p:spPr>
      </p:pic>
      <p:pic>
        <p:nvPicPr>
          <p:cNvPr id="12" name="Picture 11">
            <a:extLst>
              <a:ext uri="{FF2B5EF4-FFF2-40B4-BE49-F238E27FC236}">
                <a16:creationId xmlns:a16="http://schemas.microsoft.com/office/drawing/2014/main" id="{E165F0C4-7D1A-487F-AE2F-58F702C77C4E}"/>
              </a:ext>
            </a:extLst>
          </p:cNvPr>
          <p:cNvPicPr>
            <a:picLocks noChangeAspect="1"/>
          </p:cNvPicPr>
          <p:nvPr/>
        </p:nvPicPr>
        <p:blipFill>
          <a:blip r:embed="rId11"/>
          <a:stretch>
            <a:fillRect/>
          </a:stretch>
        </p:blipFill>
        <p:spPr>
          <a:xfrm>
            <a:off x="308728" y="6491947"/>
            <a:ext cx="984081" cy="145562"/>
          </a:xfrm>
          <a:prstGeom prst="rect">
            <a:avLst/>
          </a:prstGeom>
        </p:spPr>
      </p:pic>
    </p:spTree>
    <p:extLst>
      <p:ext uri="{BB962C8B-B14F-4D97-AF65-F5344CB8AC3E}">
        <p14:creationId xmlns:p14="http://schemas.microsoft.com/office/powerpoint/2010/main" val="1599792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CB7CDD-574F-4DE7-8495-154FF1C83204}"/>
              </a:ext>
            </a:extLst>
          </p:cNvPr>
          <p:cNvPicPr>
            <a:picLocks noChangeAspect="1"/>
          </p:cNvPicPr>
          <p:nvPr/>
        </p:nvPicPr>
        <p:blipFill>
          <a:blip r:embed="rId3"/>
          <a:stretch>
            <a:fillRect/>
          </a:stretch>
        </p:blipFill>
        <p:spPr>
          <a:xfrm>
            <a:off x="466030" y="6385549"/>
            <a:ext cx="7236579" cy="249958"/>
          </a:xfrm>
          <a:prstGeom prst="rect">
            <a:avLst/>
          </a:prstGeom>
        </p:spPr>
      </p:pic>
      <p:pic>
        <p:nvPicPr>
          <p:cNvPr id="2" name="Online Media 1" title="What Does Stigma Feel Like?">
            <a:hlinkClick r:id="" action="ppaction://media"/>
            <a:extLst>
              <a:ext uri="{FF2B5EF4-FFF2-40B4-BE49-F238E27FC236}">
                <a16:creationId xmlns:a16="http://schemas.microsoft.com/office/drawing/2014/main" id="{81A626A4-1946-4E16-A598-AEADB22E55A8}"/>
              </a:ext>
            </a:extLst>
          </p:cNvPr>
          <p:cNvPicPr>
            <a:picLocks noRot="1" noChangeAspect="1"/>
          </p:cNvPicPr>
          <p:nvPr>
            <a:videoFile r:link="rId1"/>
          </p:nvPr>
        </p:nvPicPr>
        <p:blipFill>
          <a:blip r:embed="rId4"/>
          <a:stretch>
            <a:fillRect/>
          </a:stretch>
        </p:blipFill>
        <p:spPr>
          <a:xfrm>
            <a:off x="748301" y="369388"/>
            <a:ext cx="10695398" cy="6016161"/>
          </a:xfrm>
          <a:prstGeom prst="rect">
            <a:avLst/>
          </a:prstGeom>
        </p:spPr>
      </p:pic>
      <p:pic>
        <p:nvPicPr>
          <p:cNvPr id="3" name="Picture 2">
            <a:extLst>
              <a:ext uri="{FF2B5EF4-FFF2-40B4-BE49-F238E27FC236}">
                <a16:creationId xmlns:a16="http://schemas.microsoft.com/office/drawing/2014/main" id="{524885D4-61F1-4BEA-9E23-9CF3D921B635}"/>
              </a:ext>
            </a:extLst>
          </p:cNvPr>
          <p:cNvPicPr>
            <a:picLocks noChangeAspect="1"/>
          </p:cNvPicPr>
          <p:nvPr/>
        </p:nvPicPr>
        <p:blipFill>
          <a:blip r:embed="rId5"/>
          <a:stretch>
            <a:fillRect/>
          </a:stretch>
        </p:blipFill>
        <p:spPr>
          <a:xfrm>
            <a:off x="11041448" y="6446414"/>
            <a:ext cx="974706" cy="378186"/>
          </a:xfrm>
          <a:prstGeom prst="rect">
            <a:avLst/>
          </a:prstGeom>
        </p:spPr>
      </p:pic>
      <p:pic>
        <p:nvPicPr>
          <p:cNvPr id="4" name="Picture 3">
            <a:extLst>
              <a:ext uri="{FF2B5EF4-FFF2-40B4-BE49-F238E27FC236}">
                <a16:creationId xmlns:a16="http://schemas.microsoft.com/office/drawing/2014/main" id="{1BC8C29B-1C22-4BE2-9C80-9F15ABAF4912}"/>
              </a:ext>
            </a:extLst>
          </p:cNvPr>
          <p:cNvPicPr>
            <a:picLocks noChangeAspect="1"/>
          </p:cNvPicPr>
          <p:nvPr/>
        </p:nvPicPr>
        <p:blipFill>
          <a:blip r:embed="rId6"/>
          <a:stretch>
            <a:fillRect/>
          </a:stretch>
        </p:blipFill>
        <p:spPr>
          <a:xfrm>
            <a:off x="9864969" y="6567437"/>
            <a:ext cx="920386" cy="136140"/>
          </a:xfrm>
          <a:prstGeom prst="rect">
            <a:avLst/>
          </a:prstGeom>
        </p:spPr>
      </p:pic>
    </p:spTree>
    <p:extLst>
      <p:ext uri="{BB962C8B-B14F-4D97-AF65-F5344CB8AC3E}">
        <p14:creationId xmlns:p14="http://schemas.microsoft.com/office/powerpoint/2010/main" val="2796212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67CAB6-9FAE-41D2-9A01-E7C906AA5870}"/>
              </a:ext>
            </a:extLst>
          </p:cNvPr>
          <p:cNvSpPr/>
          <p:nvPr/>
        </p:nvSpPr>
        <p:spPr>
          <a:xfrm>
            <a:off x="8006776" y="376831"/>
            <a:ext cx="3764579" cy="4370427"/>
          </a:xfrm>
          <a:prstGeom prst="rect">
            <a:avLst/>
          </a:prstGeom>
          <a:solidFill>
            <a:schemeClr val="accent1">
              <a:lumMod val="50000"/>
            </a:schemeClr>
          </a:solidFill>
          <a:effectLst>
            <a:glow rad="228600">
              <a:schemeClr val="accent2">
                <a:satMod val="175000"/>
                <a:alpha val="40000"/>
              </a:schemeClr>
            </a:glow>
          </a:effectLst>
        </p:spPr>
        <p:txBody>
          <a:bodyPr wrap="square">
            <a:spAutoFit/>
          </a:bodyPr>
          <a:lstStyle/>
          <a:p>
            <a:pPr algn="ctr"/>
            <a:r>
              <a:rPr lang="en-US" sz="2000" b="1" dirty="0">
                <a:solidFill>
                  <a:schemeClr val="bg1"/>
                </a:solidFill>
                <a:latin typeface="Ink Free" panose="03080402000500000000" pitchFamily="66" charset="0"/>
              </a:rPr>
              <a:t>Mental Health First Aid </a:t>
            </a:r>
          </a:p>
          <a:p>
            <a:pPr algn="ctr"/>
            <a:r>
              <a:rPr lang="en-US" sz="2000" b="1" dirty="0">
                <a:solidFill>
                  <a:schemeClr val="bg1"/>
                </a:solidFill>
                <a:latin typeface="Ink Free" panose="03080402000500000000" pitchFamily="66" charset="0"/>
              </a:rPr>
              <a:t>for Adults </a:t>
            </a:r>
          </a:p>
          <a:p>
            <a:endParaRPr lang="en-US" sz="2000" b="1" dirty="0">
              <a:solidFill>
                <a:schemeClr val="bg1"/>
              </a:solidFill>
              <a:latin typeface="Ink Free" panose="03080402000500000000" pitchFamily="66" charset="0"/>
            </a:endParaRPr>
          </a:p>
          <a:p>
            <a:r>
              <a:rPr lang="en-US" sz="2000" b="1" dirty="0">
                <a:solidFill>
                  <a:schemeClr val="bg1"/>
                </a:solidFill>
                <a:latin typeface="Ink Free" panose="03080402000500000000" pitchFamily="66" charset="0"/>
              </a:rPr>
              <a:t>Book a Private Training for Your Organization</a:t>
            </a:r>
          </a:p>
          <a:p>
            <a:endParaRPr lang="en-US" sz="2000" b="1" dirty="0">
              <a:solidFill>
                <a:schemeClr val="bg1"/>
              </a:solidFill>
              <a:latin typeface="Ink Free" panose="03080402000500000000" pitchFamily="66" charset="0"/>
            </a:endParaRPr>
          </a:p>
          <a:p>
            <a:r>
              <a:rPr lang="en-US" sz="2000" b="1" dirty="0">
                <a:solidFill>
                  <a:schemeClr val="bg1"/>
                </a:solidFill>
                <a:latin typeface="Ink Free" panose="03080402000500000000" pitchFamily="66" charset="0"/>
              </a:rPr>
              <a:t>Lisa Basci</a:t>
            </a:r>
          </a:p>
          <a:p>
            <a:r>
              <a:rPr lang="en-US" sz="2000" b="1" dirty="0">
                <a:solidFill>
                  <a:schemeClr val="bg1"/>
                </a:solidFill>
                <a:latin typeface="Ink Free" panose="03080402000500000000" pitchFamily="66" charset="0"/>
              </a:rPr>
              <a:t>570-931-4095</a:t>
            </a:r>
          </a:p>
          <a:p>
            <a:r>
              <a:rPr lang="en-US" sz="2000" b="1" dirty="0">
                <a:solidFill>
                  <a:schemeClr val="bg1"/>
                </a:solidFill>
                <a:latin typeface="Ink Free" panose="03080402000500000000" pitchFamily="66" charset="0"/>
              </a:rPr>
              <a:t>basciL@csgonline.org</a:t>
            </a:r>
          </a:p>
          <a:p>
            <a:endParaRPr lang="en-US" sz="2000" b="1" dirty="0">
              <a:solidFill>
                <a:schemeClr val="bg1"/>
              </a:solidFill>
              <a:latin typeface="Ink Free" panose="03080402000500000000" pitchFamily="66" charset="0"/>
            </a:endParaRPr>
          </a:p>
          <a:p>
            <a:r>
              <a:rPr lang="en-US" sz="2000" b="1" dirty="0">
                <a:solidFill>
                  <a:schemeClr val="bg1"/>
                </a:solidFill>
                <a:latin typeface="Ink Free" panose="03080402000500000000" pitchFamily="66" charset="0"/>
              </a:rPr>
              <a:t>8-hour Training:</a:t>
            </a:r>
          </a:p>
          <a:p>
            <a:r>
              <a:rPr lang="en-US" sz="2000" b="1" dirty="0">
                <a:solidFill>
                  <a:schemeClr val="bg1"/>
                </a:solidFill>
                <a:latin typeface="Ink Free" panose="03080402000500000000" pitchFamily="66" charset="0"/>
              </a:rPr>
              <a:t>Certification at completion of course</a:t>
            </a:r>
          </a:p>
          <a:p>
            <a:endParaRPr lang="en-US" dirty="0"/>
          </a:p>
        </p:txBody>
      </p:sp>
      <p:sp>
        <p:nvSpPr>
          <p:cNvPr id="8" name="TextBox 7">
            <a:extLst>
              <a:ext uri="{FF2B5EF4-FFF2-40B4-BE49-F238E27FC236}">
                <a16:creationId xmlns:a16="http://schemas.microsoft.com/office/drawing/2014/main" id="{DB334324-9C48-47A0-B723-4A04B651B6BC}"/>
              </a:ext>
            </a:extLst>
          </p:cNvPr>
          <p:cNvSpPr txBox="1"/>
          <p:nvPr/>
        </p:nvSpPr>
        <p:spPr>
          <a:xfrm rot="19870334">
            <a:off x="317396" y="834013"/>
            <a:ext cx="2624328" cy="646331"/>
          </a:xfrm>
          <a:prstGeom prst="rect">
            <a:avLst/>
          </a:prstGeom>
          <a:solidFill>
            <a:schemeClr val="accent1">
              <a:lumMod val="50000"/>
            </a:schemeClr>
          </a:solidFill>
          <a:effectLst>
            <a:glow rad="228600">
              <a:schemeClr val="accent2">
                <a:satMod val="175000"/>
                <a:alpha val="40000"/>
              </a:schemeClr>
            </a:glow>
          </a:effectLst>
        </p:spPr>
        <p:txBody>
          <a:bodyPr wrap="square" rtlCol="0">
            <a:spAutoFit/>
          </a:bodyPr>
          <a:lstStyle/>
          <a:p>
            <a:pPr lvl="0" algn="ctr"/>
            <a:r>
              <a:rPr lang="en-US" sz="3600" b="1" dirty="0">
                <a:solidFill>
                  <a:prstClr val="white"/>
                </a:solidFill>
                <a:latin typeface="Ink Free" panose="03080402000500000000" pitchFamily="66" charset="0"/>
              </a:rPr>
              <a:t>Resource:</a:t>
            </a:r>
          </a:p>
        </p:txBody>
      </p:sp>
      <p:pic>
        <p:nvPicPr>
          <p:cNvPr id="3" name="Picture 2">
            <a:extLst>
              <a:ext uri="{FF2B5EF4-FFF2-40B4-BE49-F238E27FC236}">
                <a16:creationId xmlns:a16="http://schemas.microsoft.com/office/drawing/2014/main" id="{F5EDF842-68D1-4DB8-A42C-73EBD1EB7525}"/>
              </a:ext>
            </a:extLst>
          </p:cNvPr>
          <p:cNvPicPr>
            <a:picLocks noChangeAspect="1"/>
          </p:cNvPicPr>
          <p:nvPr/>
        </p:nvPicPr>
        <p:blipFill>
          <a:blip r:embed="rId3"/>
          <a:stretch>
            <a:fillRect/>
          </a:stretch>
        </p:blipFill>
        <p:spPr>
          <a:xfrm>
            <a:off x="1629560" y="2365894"/>
            <a:ext cx="4758825" cy="3608776"/>
          </a:xfrm>
          <a:prstGeom prst="rect">
            <a:avLst/>
          </a:prstGeom>
          <a:effectLst>
            <a:glow rad="228600">
              <a:schemeClr val="accent2">
                <a:satMod val="175000"/>
                <a:alpha val="40000"/>
              </a:schemeClr>
            </a:glow>
          </a:effectLst>
        </p:spPr>
      </p:pic>
      <p:pic>
        <p:nvPicPr>
          <p:cNvPr id="2" name="Picture 1">
            <a:extLst>
              <a:ext uri="{FF2B5EF4-FFF2-40B4-BE49-F238E27FC236}">
                <a16:creationId xmlns:a16="http://schemas.microsoft.com/office/drawing/2014/main" id="{9048EF0C-EAA2-443A-A276-F60CF2AF5024}"/>
              </a:ext>
            </a:extLst>
          </p:cNvPr>
          <p:cNvPicPr>
            <a:picLocks noChangeAspect="1"/>
          </p:cNvPicPr>
          <p:nvPr/>
        </p:nvPicPr>
        <p:blipFill>
          <a:blip r:embed="rId4"/>
          <a:stretch>
            <a:fillRect/>
          </a:stretch>
        </p:blipFill>
        <p:spPr>
          <a:xfrm>
            <a:off x="8550030" y="5145860"/>
            <a:ext cx="2762250" cy="933450"/>
          </a:xfrm>
          <a:prstGeom prst="rect">
            <a:avLst/>
          </a:prstGeom>
          <a:effectLst>
            <a:glow rad="228600">
              <a:schemeClr val="accent2">
                <a:satMod val="175000"/>
                <a:alpha val="40000"/>
              </a:schemeClr>
            </a:glow>
          </a:effectLst>
        </p:spPr>
      </p:pic>
      <p:sp>
        <p:nvSpPr>
          <p:cNvPr id="5" name="TextBox 4">
            <a:extLst>
              <a:ext uri="{FF2B5EF4-FFF2-40B4-BE49-F238E27FC236}">
                <a16:creationId xmlns:a16="http://schemas.microsoft.com/office/drawing/2014/main" id="{8063AAC8-E54E-4CB3-B3C2-63D7463EBBD1}"/>
              </a:ext>
            </a:extLst>
          </p:cNvPr>
          <p:cNvSpPr txBox="1"/>
          <p:nvPr/>
        </p:nvSpPr>
        <p:spPr>
          <a:xfrm>
            <a:off x="3877733" y="690455"/>
            <a:ext cx="2438400" cy="584775"/>
          </a:xfrm>
          <a:prstGeom prst="rect">
            <a:avLst/>
          </a:prstGeom>
          <a:solidFill>
            <a:schemeClr val="accent1">
              <a:lumMod val="50000"/>
            </a:schemeClr>
          </a:solidFill>
          <a:effectLst>
            <a:glow rad="228600">
              <a:schemeClr val="accent2">
                <a:satMod val="175000"/>
                <a:alpha val="40000"/>
              </a:schemeClr>
            </a:glow>
          </a:effectLst>
        </p:spPr>
        <p:txBody>
          <a:bodyPr wrap="square" rtlCol="0">
            <a:spAutoFit/>
          </a:bodyPr>
          <a:lstStyle/>
          <a:p>
            <a:r>
              <a:rPr lang="en-US" sz="3200">
                <a:solidFill>
                  <a:schemeClr val="bg1"/>
                </a:solidFill>
                <a:latin typeface="Ink Free" panose="03080402000500000000" pitchFamily="66" charset="0"/>
              </a:rPr>
              <a:t>csgonline.org</a:t>
            </a:r>
            <a:endParaRPr lang="en-US" sz="3200" dirty="0">
              <a:solidFill>
                <a:schemeClr val="bg1"/>
              </a:solidFill>
              <a:latin typeface="Ink Free" panose="03080402000500000000" pitchFamily="66" charset="0"/>
            </a:endParaRPr>
          </a:p>
        </p:txBody>
      </p:sp>
      <p:sp>
        <p:nvSpPr>
          <p:cNvPr id="7" name="Rectangle 6">
            <a:extLst>
              <a:ext uri="{FF2B5EF4-FFF2-40B4-BE49-F238E27FC236}">
                <a16:creationId xmlns:a16="http://schemas.microsoft.com/office/drawing/2014/main" id="{0255CF46-60AE-46DB-8D4F-7110438FF075}"/>
              </a:ext>
            </a:extLst>
          </p:cNvPr>
          <p:cNvSpPr/>
          <p:nvPr/>
        </p:nvSpPr>
        <p:spPr>
          <a:xfrm>
            <a:off x="533400" y="6501220"/>
            <a:ext cx="8051800" cy="230832"/>
          </a:xfrm>
          <a:prstGeom prst="rect">
            <a:avLst/>
          </a:prstGeom>
        </p:spPr>
        <p:txBody>
          <a:bodyPr wrap="square">
            <a:spAutoFit/>
          </a:bodyPr>
          <a:lstStyle/>
          <a:p>
            <a:r>
              <a:rPr lang="en-US" sz="900" dirty="0">
                <a:solidFill>
                  <a:schemeClr val="bg1"/>
                </a:solidFill>
                <a:latin typeface="Ink Free" panose="03080402000500000000" pitchFamily="66" charset="0"/>
              </a:rPr>
              <a:t>Community Services Group. (2024, March 4). Mental Health First Aid - Community Services Group. https://csgonline.org/mental-health-first-aid-training/</a:t>
            </a:r>
          </a:p>
        </p:txBody>
      </p:sp>
      <p:sp>
        <p:nvSpPr>
          <p:cNvPr id="4" name="TextBox 3">
            <a:extLst>
              <a:ext uri="{FF2B5EF4-FFF2-40B4-BE49-F238E27FC236}">
                <a16:creationId xmlns:a16="http://schemas.microsoft.com/office/drawing/2014/main" id="{94492B0F-61DF-425F-93A7-142F06D48143}"/>
              </a:ext>
            </a:extLst>
          </p:cNvPr>
          <p:cNvSpPr txBox="1"/>
          <p:nvPr/>
        </p:nvSpPr>
        <p:spPr>
          <a:xfrm>
            <a:off x="2934935" y="1470013"/>
            <a:ext cx="4768687" cy="369332"/>
          </a:xfrm>
          <a:prstGeom prst="rect">
            <a:avLst/>
          </a:prstGeom>
          <a:noFill/>
        </p:spPr>
        <p:txBody>
          <a:bodyPr wrap="square" rtlCol="0">
            <a:spAutoFit/>
          </a:bodyPr>
          <a:lstStyle/>
          <a:p>
            <a:r>
              <a:rPr lang="en-US" dirty="0">
                <a:solidFill>
                  <a:schemeClr val="bg1"/>
                </a:solidFill>
                <a:latin typeface="Ink Free" panose="03080402000500000000" pitchFamily="66" charset="0"/>
              </a:rPr>
              <a:t>320 Highland Drive  Mountville, PA  17554</a:t>
            </a:r>
          </a:p>
        </p:txBody>
      </p:sp>
      <p:sp>
        <p:nvSpPr>
          <p:cNvPr id="10" name="TextBox 9">
            <a:extLst>
              <a:ext uri="{FF2B5EF4-FFF2-40B4-BE49-F238E27FC236}">
                <a16:creationId xmlns:a16="http://schemas.microsoft.com/office/drawing/2014/main" id="{79CE4B38-F991-4B8B-A826-0C6D1FF08ACC}"/>
              </a:ext>
            </a:extLst>
          </p:cNvPr>
          <p:cNvSpPr txBox="1"/>
          <p:nvPr/>
        </p:nvSpPr>
        <p:spPr>
          <a:xfrm>
            <a:off x="3700030" y="192165"/>
            <a:ext cx="3525715" cy="369332"/>
          </a:xfrm>
          <a:prstGeom prst="rect">
            <a:avLst/>
          </a:prstGeom>
          <a:noFill/>
        </p:spPr>
        <p:txBody>
          <a:bodyPr wrap="square" rtlCol="0">
            <a:spAutoFit/>
          </a:bodyPr>
          <a:lstStyle/>
          <a:p>
            <a:r>
              <a:rPr lang="en-US" dirty="0">
                <a:solidFill>
                  <a:schemeClr val="bg1"/>
                </a:solidFill>
                <a:latin typeface="Ink Free" panose="03080402000500000000" pitchFamily="66" charset="0"/>
              </a:rPr>
              <a:t>Community Services Group</a:t>
            </a:r>
          </a:p>
        </p:txBody>
      </p:sp>
      <p:pic>
        <p:nvPicPr>
          <p:cNvPr id="9" name="Picture 8">
            <a:extLst>
              <a:ext uri="{FF2B5EF4-FFF2-40B4-BE49-F238E27FC236}">
                <a16:creationId xmlns:a16="http://schemas.microsoft.com/office/drawing/2014/main" id="{8A48F1DC-4034-48D2-807B-547B3D4EEFCF}"/>
              </a:ext>
            </a:extLst>
          </p:cNvPr>
          <p:cNvPicPr>
            <a:picLocks noChangeAspect="1"/>
          </p:cNvPicPr>
          <p:nvPr/>
        </p:nvPicPr>
        <p:blipFill>
          <a:blip r:embed="rId5"/>
          <a:stretch>
            <a:fillRect/>
          </a:stretch>
        </p:blipFill>
        <p:spPr>
          <a:xfrm>
            <a:off x="10704756" y="6342585"/>
            <a:ext cx="1412631" cy="548101"/>
          </a:xfrm>
          <a:prstGeom prst="rect">
            <a:avLst/>
          </a:prstGeom>
        </p:spPr>
      </p:pic>
      <p:pic>
        <p:nvPicPr>
          <p:cNvPr id="11" name="Picture 10">
            <a:extLst>
              <a:ext uri="{FF2B5EF4-FFF2-40B4-BE49-F238E27FC236}">
                <a16:creationId xmlns:a16="http://schemas.microsoft.com/office/drawing/2014/main" id="{83CE652F-4212-4BA0-8E40-9C821FC88A2B}"/>
              </a:ext>
            </a:extLst>
          </p:cNvPr>
          <p:cNvPicPr>
            <a:picLocks noChangeAspect="1"/>
          </p:cNvPicPr>
          <p:nvPr/>
        </p:nvPicPr>
        <p:blipFill>
          <a:blip r:embed="rId6"/>
          <a:stretch>
            <a:fillRect/>
          </a:stretch>
        </p:blipFill>
        <p:spPr>
          <a:xfrm>
            <a:off x="9653953" y="6592860"/>
            <a:ext cx="941017" cy="139192"/>
          </a:xfrm>
          <a:prstGeom prst="rect">
            <a:avLst/>
          </a:prstGeom>
        </p:spPr>
      </p:pic>
    </p:spTree>
    <p:extLst>
      <p:ext uri="{BB962C8B-B14F-4D97-AF65-F5344CB8AC3E}">
        <p14:creationId xmlns:p14="http://schemas.microsoft.com/office/powerpoint/2010/main" val="273118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A005E-A77D-48DC-96DF-F40594A05C20}"/>
              </a:ext>
            </a:extLst>
          </p:cNvPr>
          <p:cNvSpPr>
            <a:spLocks noGrp="1"/>
          </p:cNvSpPr>
          <p:nvPr>
            <p:ph type="title"/>
          </p:nvPr>
        </p:nvSpPr>
        <p:spPr>
          <a:xfrm>
            <a:off x="704765" y="399288"/>
            <a:ext cx="7558702" cy="1320800"/>
          </a:xfrm>
          <a:solidFill>
            <a:schemeClr val="accent1">
              <a:lumMod val="50000"/>
            </a:schemeClr>
          </a:solidFill>
          <a:effectLst>
            <a:glow rad="228600">
              <a:schemeClr val="accent2">
                <a:satMod val="175000"/>
                <a:alpha val="40000"/>
              </a:schemeClr>
            </a:glow>
          </a:effectLst>
        </p:spPr>
        <p:txBody>
          <a:bodyPr>
            <a:normAutofit/>
          </a:bodyPr>
          <a:lstStyle/>
          <a:p>
            <a:br>
              <a:rPr lang="en-US" sz="2400" dirty="0">
                <a:solidFill>
                  <a:schemeClr val="bg1"/>
                </a:solidFill>
                <a:latin typeface="Ink Free" panose="03080402000500000000" pitchFamily="66" charset="0"/>
              </a:rPr>
            </a:br>
            <a:r>
              <a:rPr lang="en-US" sz="4400" b="1" dirty="0">
                <a:solidFill>
                  <a:schemeClr val="bg1"/>
                </a:solidFill>
                <a:latin typeface="Ink Free" panose="03080402000500000000" pitchFamily="66" charset="0"/>
              </a:rPr>
              <a:t>Language that feeds stigma</a:t>
            </a:r>
          </a:p>
        </p:txBody>
      </p:sp>
      <p:sp>
        <p:nvSpPr>
          <p:cNvPr id="3" name="Content Placeholder 2">
            <a:extLst>
              <a:ext uri="{FF2B5EF4-FFF2-40B4-BE49-F238E27FC236}">
                <a16:creationId xmlns:a16="http://schemas.microsoft.com/office/drawing/2014/main" id="{E94936F2-3FCC-456E-A5F2-64EBCD406263}"/>
              </a:ext>
            </a:extLst>
          </p:cNvPr>
          <p:cNvSpPr>
            <a:spLocks noGrp="1"/>
          </p:cNvSpPr>
          <p:nvPr>
            <p:ph idx="1"/>
          </p:nvPr>
        </p:nvSpPr>
        <p:spPr>
          <a:xfrm>
            <a:off x="2822788" y="2177522"/>
            <a:ext cx="8302412" cy="4434943"/>
          </a:xfrm>
          <a:solidFill>
            <a:schemeClr val="accent1">
              <a:lumMod val="50000"/>
            </a:schemeClr>
          </a:solidFill>
          <a:effectLst>
            <a:glow rad="228600">
              <a:schemeClr val="accent2">
                <a:satMod val="175000"/>
                <a:alpha val="40000"/>
              </a:schemeClr>
            </a:glow>
          </a:effectLst>
        </p:spPr>
        <p:txBody>
          <a:bodyPr>
            <a:noAutofit/>
          </a:bodyPr>
          <a:lstStyle/>
          <a:p>
            <a:r>
              <a:rPr lang="en-US" sz="4000" b="1" dirty="0">
                <a:solidFill>
                  <a:schemeClr val="bg1"/>
                </a:solidFill>
                <a:latin typeface="Ink Free" panose="03080402000500000000" pitchFamily="66" charset="0"/>
              </a:rPr>
              <a:t>Instead of this…</a:t>
            </a:r>
          </a:p>
          <a:p>
            <a:pPr marL="0" indent="0">
              <a:buNone/>
            </a:pPr>
            <a:endParaRPr lang="en-US" sz="4000" b="1" dirty="0">
              <a:solidFill>
                <a:schemeClr val="bg1"/>
              </a:solidFill>
              <a:latin typeface="Ink Free" panose="03080402000500000000" pitchFamily="66" charset="0"/>
            </a:endParaRPr>
          </a:p>
          <a:p>
            <a:pPr lvl="5"/>
            <a:r>
              <a:rPr lang="en-US" sz="4000" b="1" dirty="0">
                <a:solidFill>
                  <a:schemeClr val="bg1"/>
                </a:solidFill>
                <a:latin typeface="Ink Free" panose="03080402000500000000" pitchFamily="66" charset="0"/>
              </a:rPr>
              <a:t>Mental Illness</a:t>
            </a:r>
          </a:p>
          <a:p>
            <a:pPr lvl="5"/>
            <a:r>
              <a:rPr lang="en-US" sz="4000" b="1" dirty="0">
                <a:solidFill>
                  <a:schemeClr val="bg1"/>
                </a:solidFill>
                <a:latin typeface="Ink Free" panose="03080402000500000000" pitchFamily="66" charset="0"/>
              </a:rPr>
              <a:t>Addiction/Addict</a:t>
            </a:r>
          </a:p>
          <a:p>
            <a:pPr lvl="5"/>
            <a:r>
              <a:rPr lang="en-US" sz="4000" b="1" dirty="0">
                <a:solidFill>
                  <a:schemeClr val="bg1"/>
                </a:solidFill>
                <a:latin typeface="Ink Free" panose="03080402000500000000" pitchFamily="66" charset="0"/>
              </a:rPr>
              <a:t>Committed Suicide</a:t>
            </a:r>
          </a:p>
        </p:txBody>
      </p:sp>
      <p:pic>
        <p:nvPicPr>
          <p:cNvPr id="4" name="Picture 3">
            <a:extLst>
              <a:ext uri="{FF2B5EF4-FFF2-40B4-BE49-F238E27FC236}">
                <a16:creationId xmlns:a16="http://schemas.microsoft.com/office/drawing/2014/main" id="{C0A81B28-0471-4675-8F19-4B7B0EC4A67D}"/>
              </a:ext>
            </a:extLst>
          </p:cNvPr>
          <p:cNvPicPr>
            <a:picLocks noChangeAspect="1"/>
          </p:cNvPicPr>
          <p:nvPr/>
        </p:nvPicPr>
        <p:blipFill>
          <a:blip r:embed="rId3"/>
          <a:stretch>
            <a:fillRect/>
          </a:stretch>
        </p:blipFill>
        <p:spPr>
          <a:xfrm>
            <a:off x="10823330" y="6286383"/>
            <a:ext cx="1157654" cy="449170"/>
          </a:xfrm>
          <a:prstGeom prst="rect">
            <a:avLst/>
          </a:prstGeom>
        </p:spPr>
      </p:pic>
      <p:pic>
        <p:nvPicPr>
          <p:cNvPr id="5" name="Picture 4">
            <a:extLst>
              <a:ext uri="{FF2B5EF4-FFF2-40B4-BE49-F238E27FC236}">
                <a16:creationId xmlns:a16="http://schemas.microsoft.com/office/drawing/2014/main" id="{7BE97645-134E-4C4B-B768-A85BB44873CA}"/>
              </a:ext>
            </a:extLst>
          </p:cNvPr>
          <p:cNvPicPr>
            <a:picLocks noChangeAspect="1"/>
          </p:cNvPicPr>
          <p:nvPr/>
        </p:nvPicPr>
        <p:blipFill>
          <a:blip r:embed="rId4"/>
          <a:stretch>
            <a:fillRect/>
          </a:stretch>
        </p:blipFill>
        <p:spPr>
          <a:xfrm>
            <a:off x="515320" y="6377139"/>
            <a:ext cx="1102959" cy="163146"/>
          </a:xfrm>
          <a:prstGeom prst="rect">
            <a:avLst/>
          </a:prstGeom>
        </p:spPr>
      </p:pic>
    </p:spTree>
    <p:extLst>
      <p:ext uri="{BB962C8B-B14F-4D97-AF65-F5344CB8AC3E}">
        <p14:creationId xmlns:p14="http://schemas.microsoft.com/office/powerpoint/2010/main" val="2272428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D8B15-A067-436D-97D2-ECB63F0533B5}"/>
              </a:ext>
            </a:extLst>
          </p:cNvPr>
          <p:cNvSpPr>
            <a:spLocks noGrp="1"/>
          </p:cNvSpPr>
          <p:nvPr>
            <p:ph type="title"/>
          </p:nvPr>
        </p:nvSpPr>
        <p:spPr>
          <a:xfrm>
            <a:off x="835530" y="684303"/>
            <a:ext cx="10105966" cy="4886764"/>
          </a:xfrm>
          <a:solidFill>
            <a:schemeClr val="accent1">
              <a:lumMod val="50000"/>
            </a:schemeClr>
          </a:solidFill>
        </p:spPr>
        <p:txBody>
          <a:bodyPr>
            <a:normAutofit fontScale="90000"/>
          </a:bodyPr>
          <a:lstStyle/>
          <a:p>
            <a:r>
              <a:rPr lang="en-US" sz="4400" b="1" dirty="0">
                <a:solidFill>
                  <a:schemeClr val="bg1"/>
                </a:solidFill>
                <a:latin typeface="Ink Free" panose="03080402000500000000" pitchFamily="66" charset="0"/>
              </a:rPr>
              <a:t>		Try this.</a:t>
            </a:r>
            <a:br>
              <a:rPr lang="en-US" sz="4400" b="1" dirty="0">
                <a:solidFill>
                  <a:schemeClr val="bg1"/>
                </a:solidFill>
                <a:latin typeface="Ink Free" panose="03080402000500000000" pitchFamily="66" charset="0"/>
              </a:rPr>
            </a:br>
            <a:br>
              <a:rPr lang="en-US" sz="4400" b="1" dirty="0">
                <a:solidFill>
                  <a:schemeClr val="bg1"/>
                </a:solidFill>
                <a:latin typeface="Ink Free" panose="03080402000500000000" pitchFamily="66" charset="0"/>
              </a:rPr>
            </a:br>
            <a:r>
              <a:rPr lang="en-US" sz="4400" b="1" dirty="0">
                <a:solidFill>
                  <a:schemeClr val="bg1"/>
                </a:solidFill>
                <a:latin typeface="Ink Free" panose="03080402000500000000" pitchFamily="66" charset="0"/>
              </a:rPr>
              <a:t>				Mental Health challenge or crisis		</a:t>
            </a:r>
            <a:br>
              <a:rPr lang="en-US" sz="4400" b="1" dirty="0">
                <a:solidFill>
                  <a:schemeClr val="bg1"/>
                </a:solidFill>
                <a:latin typeface="Ink Free" panose="03080402000500000000" pitchFamily="66" charset="0"/>
              </a:rPr>
            </a:br>
            <a:br>
              <a:rPr lang="en-US" sz="4400" b="1" dirty="0">
                <a:solidFill>
                  <a:schemeClr val="bg1"/>
                </a:solidFill>
                <a:latin typeface="Ink Free" panose="03080402000500000000" pitchFamily="66" charset="0"/>
              </a:rPr>
            </a:br>
            <a:r>
              <a:rPr lang="en-US" sz="4400" b="1" dirty="0">
                <a:solidFill>
                  <a:schemeClr val="bg1"/>
                </a:solidFill>
                <a:latin typeface="Ink Free" panose="03080402000500000000" pitchFamily="66" charset="0"/>
              </a:rPr>
              <a:t>				Substance use challenge or crisis</a:t>
            </a:r>
            <a:br>
              <a:rPr lang="en-US" sz="4400" b="1" dirty="0">
                <a:solidFill>
                  <a:schemeClr val="bg1"/>
                </a:solidFill>
                <a:latin typeface="Ink Free" panose="03080402000500000000" pitchFamily="66" charset="0"/>
              </a:rPr>
            </a:br>
            <a:br>
              <a:rPr lang="en-US" sz="4400" b="1" dirty="0">
                <a:solidFill>
                  <a:schemeClr val="bg1"/>
                </a:solidFill>
                <a:latin typeface="Ink Free" panose="03080402000500000000" pitchFamily="66" charset="0"/>
              </a:rPr>
            </a:br>
            <a:r>
              <a:rPr lang="en-US" sz="4400" b="1" dirty="0">
                <a:solidFill>
                  <a:schemeClr val="bg1"/>
                </a:solidFill>
                <a:latin typeface="Ink Free" panose="03080402000500000000" pitchFamily="66" charset="0"/>
              </a:rPr>
              <a:t>				Died by suicide or lost to suicide</a:t>
            </a:r>
            <a:br>
              <a:rPr lang="en-US" dirty="0"/>
            </a:br>
            <a:endParaRPr lang="en-US" dirty="0"/>
          </a:p>
        </p:txBody>
      </p:sp>
      <p:pic>
        <p:nvPicPr>
          <p:cNvPr id="9" name="Picture 8">
            <a:extLst>
              <a:ext uri="{FF2B5EF4-FFF2-40B4-BE49-F238E27FC236}">
                <a16:creationId xmlns:a16="http://schemas.microsoft.com/office/drawing/2014/main" id="{D5E6AE2D-F8B0-4C5D-942F-9521812130FB}"/>
              </a:ext>
            </a:extLst>
          </p:cNvPr>
          <p:cNvPicPr>
            <a:picLocks noChangeAspect="1"/>
          </p:cNvPicPr>
          <p:nvPr/>
        </p:nvPicPr>
        <p:blipFill>
          <a:blip r:embed="rId3"/>
          <a:stretch>
            <a:fillRect/>
          </a:stretch>
        </p:blipFill>
        <p:spPr>
          <a:xfrm>
            <a:off x="1284371" y="830056"/>
            <a:ext cx="457240" cy="371888"/>
          </a:xfrm>
          <a:prstGeom prst="rect">
            <a:avLst/>
          </a:prstGeom>
        </p:spPr>
      </p:pic>
      <p:pic>
        <p:nvPicPr>
          <p:cNvPr id="10" name="Picture 9">
            <a:extLst>
              <a:ext uri="{FF2B5EF4-FFF2-40B4-BE49-F238E27FC236}">
                <a16:creationId xmlns:a16="http://schemas.microsoft.com/office/drawing/2014/main" id="{DCA0329E-BD46-496E-A095-16367F70F784}"/>
              </a:ext>
            </a:extLst>
          </p:cNvPr>
          <p:cNvPicPr>
            <a:picLocks noChangeAspect="1"/>
          </p:cNvPicPr>
          <p:nvPr/>
        </p:nvPicPr>
        <p:blipFill>
          <a:blip r:embed="rId3"/>
          <a:stretch>
            <a:fillRect/>
          </a:stretch>
        </p:blipFill>
        <p:spPr>
          <a:xfrm>
            <a:off x="2099713" y="2023856"/>
            <a:ext cx="457240" cy="371888"/>
          </a:xfrm>
          <a:prstGeom prst="rect">
            <a:avLst/>
          </a:prstGeom>
        </p:spPr>
      </p:pic>
      <p:pic>
        <p:nvPicPr>
          <p:cNvPr id="11" name="Picture 10">
            <a:extLst>
              <a:ext uri="{FF2B5EF4-FFF2-40B4-BE49-F238E27FC236}">
                <a16:creationId xmlns:a16="http://schemas.microsoft.com/office/drawing/2014/main" id="{6C48B637-92A7-4928-A21C-06EE3A90A4AE}"/>
              </a:ext>
            </a:extLst>
          </p:cNvPr>
          <p:cNvPicPr>
            <a:picLocks noChangeAspect="1"/>
          </p:cNvPicPr>
          <p:nvPr/>
        </p:nvPicPr>
        <p:blipFill>
          <a:blip r:embed="rId3"/>
          <a:stretch>
            <a:fillRect/>
          </a:stretch>
        </p:blipFill>
        <p:spPr>
          <a:xfrm>
            <a:off x="2125113" y="3243056"/>
            <a:ext cx="457240" cy="371888"/>
          </a:xfrm>
          <a:prstGeom prst="rect">
            <a:avLst/>
          </a:prstGeom>
        </p:spPr>
      </p:pic>
      <p:pic>
        <p:nvPicPr>
          <p:cNvPr id="12" name="Picture 11">
            <a:extLst>
              <a:ext uri="{FF2B5EF4-FFF2-40B4-BE49-F238E27FC236}">
                <a16:creationId xmlns:a16="http://schemas.microsoft.com/office/drawing/2014/main" id="{D8F8C3E5-1BC1-400B-819E-6F4331A6BE33}"/>
              </a:ext>
            </a:extLst>
          </p:cNvPr>
          <p:cNvPicPr>
            <a:picLocks noChangeAspect="1"/>
          </p:cNvPicPr>
          <p:nvPr/>
        </p:nvPicPr>
        <p:blipFill>
          <a:blip r:embed="rId3"/>
          <a:stretch>
            <a:fillRect/>
          </a:stretch>
        </p:blipFill>
        <p:spPr>
          <a:xfrm>
            <a:off x="2150513" y="4470723"/>
            <a:ext cx="457240" cy="371888"/>
          </a:xfrm>
          <a:prstGeom prst="rect">
            <a:avLst/>
          </a:prstGeom>
        </p:spPr>
      </p:pic>
      <p:pic>
        <p:nvPicPr>
          <p:cNvPr id="3" name="Picture 2">
            <a:extLst>
              <a:ext uri="{FF2B5EF4-FFF2-40B4-BE49-F238E27FC236}">
                <a16:creationId xmlns:a16="http://schemas.microsoft.com/office/drawing/2014/main" id="{AD28194E-F8AD-494D-AA2C-EF50EFE4BBD2}"/>
              </a:ext>
            </a:extLst>
          </p:cNvPr>
          <p:cNvPicPr>
            <a:picLocks noChangeAspect="1"/>
          </p:cNvPicPr>
          <p:nvPr/>
        </p:nvPicPr>
        <p:blipFill>
          <a:blip r:embed="rId4"/>
          <a:stretch>
            <a:fillRect/>
          </a:stretch>
        </p:blipFill>
        <p:spPr>
          <a:xfrm>
            <a:off x="10827196" y="6251214"/>
            <a:ext cx="1250504" cy="485196"/>
          </a:xfrm>
          <a:prstGeom prst="rect">
            <a:avLst/>
          </a:prstGeom>
        </p:spPr>
      </p:pic>
      <p:pic>
        <p:nvPicPr>
          <p:cNvPr id="4" name="Picture 3">
            <a:extLst>
              <a:ext uri="{FF2B5EF4-FFF2-40B4-BE49-F238E27FC236}">
                <a16:creationId xmlns:a16="http://schemas.microsoft.com/office/drawing/2014/main" id="{DB97CCA4-8E9D-449B-9B04-D50975CE04AC}"/>
              </a:ext>
            </a:extLst>
          </p:cNvPr>
          <p:cNvPicPr>
            <a:picLocks noChangeAspect="1"/>
          </p:cNvPicPr>
          <p:nvPr/>
        </p:nvPicPr>
        <p:blipFill>
          <a:blip r:embed="rId5"/>
          <a:stretch>
            <a:fillRect/>
          </a:stretch>
        </p:blipFill>
        <p:spPr>
          <a:xfrm>
            <a:off x="263770" y="6493812"/>
            <a:ext cx="885091" cy="130920"/>
          </a:xfrm>
          <a:prstGeom prst="rect">
            <a:avLst/>
          </a:prstGeom>
        </p:spPr>
      </p:pic>
    </p:spTree>
    <p:extLst>
      <p:ext uri="{BB962C8B-B14F-4D97-AF65-F5344CB8AC3E}">
        <p14:creationId xmlns:p14="http://schemas.microsoft.com/office/powerpoint/2010/main" val="1088818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C29E52-DF75-435F-B2D9-A5BF48D02071}"/>
              </a:ext>
            </a:extLst>
          </p:cNvPr>
          <p:cNvSpPr>
            <a:spLocks noGrp="1"/>
          </p:cNvSpPr>
          <p:nvPr>
            <p:ph type="body" idx="1"/>
          </p:nvPr>
        </p:nvSpPr>
        <p:spPr>
          <a:xfrm>
            <a:off x="257468" y="969023"/>
            <a:ext cx="5202936" cy="576263"/>
          </a:xfrm>
        </p:spPr>
        <p:txBody>
          <a:bodyPr/>
          <a:lstStyle/>
          <a:p>
            <a:r>
              <a:rPr lang="en-US" sz="2800" b="1" dirty="0">
                <a:solidFill>
                  <a:schemeClr val="bg1"/>
                </a:solidFill>
                <a:latin typeface="Ink Free" panose="03080402000500000000" pitchFamily="66" charset="0"/>
              </a:rPr>
              <a:t>She suffers from mental illness</a:t>
            </a:r>
          </a:p>
        </p:txBody>
      </p:sp>
      <p:sp>
        <p:nvSpPr>
          <p:cNvPr id="4" name="Content Placeholder 3">
            <a:extLst>
              <a:ext uri="{FF2B5EF4-FFF2-40B4-BE49-F238E27FC236}">
                <a16:creationId xmlns:a16="http://schemas.microsoft.com/office/drawing/2014/main" id="{749B83A0-DFC7-4005-87DF-3A1D661E4D4C}"/>
              </a:ext>
            </a:extLst>
          </p:cNvPr>
          <p:cNvSpPr>
            <a:spLocks noGrp="1"/>
          </p:cNvSpPr>
          <p:nvPr>
            <p:ph sz="half" idx="2"/>
          </p:nvPr>
        </p:nvSpPr>
        <p:spPr>
          <a:xfrm>
            <a:off x="2359152" y="1601955"/>
            <a:ext cx="6912864" cy="748274"/>
          </a:xfrm>
          <a:effectLst>
            <a:glow rad="228600">
              <a:schemeClr val="accent2">
                <a:satMod val="175000"/>
                <a:alpha val="40000"/>
              </a:schemeClr>
            </a:glow>
          </a:effectLst>
        </p:spPr>
        <p:txBody>
          <a:bodyPr>
            <a:noAutofit/>
          </a:bodyPr>
          <a:lstStyle/>
          <a:p>
            <a:r>
              <a:rPr lang="en-US" sz="2800" b="1" dirty="0">
                <a:solidFill>
                  <a:schemeClr val="accent1">
                    <a:lumMod val="75000"/>
                  </a:schemeClr>
                </a:solidFill>
                <a:latin typeface="Ink Free" panose="03080402000500000000" pitchFamily="66" charset="0"/>
              </a:rPr>
              <a:t>She lives with a mental health challenge.</a:t>
            </a:r>
          </a:p>
        </p:txBody>
      </p:sp>
      <p:sp>
        <p:nvSpPr>
          <p:cNvPr id="7" name="TextBox 6">
            <a:extLst>
              <a:ext uri="{FF2B5EF4-FFF2-40B4-BE49-F238E27FC236}">
                <a16:creationId xmlns:a16="http://schemas.microsoft.com/office/drawing/2014/main" id="{7A3CC23F-2D89-435A-BAF8-85CBD7E4538A}"/>
              </a:ext>
            </a:extLst>
          </p:cNvPr>
          <p:cNvSpPr txBox="1"/>
          <p:nvPr/>
        </p:nvSpPr>
        <p:spPr>
          <a:xfrm>
            <a:off x="342900" y="2178385"/>
            <a:ext cx="4498848" cy="523220"/>
          </a:xfrm>
          <a:prstGeom prst="rect">
            <a:avLst/>
          </a:prstGeom>
          <a:noFill/>
        </p:spPr>
        <p:txBody>
          <a:bodyPr wrap="square" rtlCol="0">
            <a:spAutoFit/>
          </a:bodyPr>
          <a:lstStyle/>
          <a:p>
            <a:r>
              <a:rPr lang="en-US" sz="2800" b="1" dirty="0">
                <a:solidFill>
                  <a:schemeClr val="bg1"/>
                </a:solidFill>
                <a:latin typeface="Ink Free" panose="03080402000500000000" pitchFamily="66" charset="0"/>
              </a:rPr>
              <a:t>That is so crazy!</a:t>
            </a:r>
          </a:p>
        </p:txBody>
      </p:sp>
      <p:sp>
        <p:nvSpPr>
          <p:cNvPr id="9" name="TextBox 8">
            <a:extLst>
              <a:ext uri="{FF2B5EF4-FFF2-40B4-BE49-F238E27FC236}">
                <a16:creationId xmlns:a16="http://schemas.microsoft.com/office/drawing/2014/main" id="{50D9FDD4-DFDA-4AEC-925E-E33304F9A8FB}"/>
              </a:ext>
            </a:extLst>
          </p:cNvPr>
          <p:cNvSpPr txBox="1"/>
          <p:nvPr/>
        </p:nvSpPr>
        <p:spPr>
          <a:xfrm>
            <a:off x="2621192" y="2902071"/>
            <a:ext cx="5678424" cy="523220"/>
          </a:xfrm>
          <a:prstGeom prst="rect">
            <a:avLst/>
          </a:prstGeom>
          <a:noFill/>
        </p:spPr>
        <p:txBody>
          <a:bodyPr wrap="square" rtlCol="0">
            <a:spAutoFit/>
          </a:bodyPr>
          <a:lstStyle/>
          <a:p>
            <a:r>
              <a:rPr lang="en-US" b="1" dirty="0">
                <a:solidFill>
                  <a:schemeClr val="accent1">
                    <a:lumMod val="75000"/>
                  </a:schemeClr>
                </a:solidFill>
                <a:latin typeface="Ink Free" panose="03080402000500000000" pitchFamily="66" charset="0"/>
              </a:rPr>
              <a:t>    </a:t>
            </a:r>
            <a:r>
              <a:rPr lang="en-US" sz="2800" b="1" dirty="0">
                <a:solidFill>
                  <a:schemeClr val="accent1">
                    <a:lumMod val="75000"/>
                  </a:schemeClr>
                </a:solidFill>
                <a:latin typeface="Ink Free" panose="03080402000500000000" pitchFamily="66" charset="0"/>
              </a:rPr>
              <a:t>That is so surprising!</a:t>
            </a:r>
          </a:p>
        </p:txBody>
      </p:sp>
      <p:sp>
        <p:nvSpPr>
          <p:cNvPr id="10" name="Isosceles Triangle 9">
            <a:extLst>
              <a:ext uri="{FF2B5EF4-FFF2-40B4-BE49-F238E27FC236}">
                <a16:creationId xmlns:a16="http://schemas.microsoft.com/office/drawing/2014/main" id="{CBE8C5F1-D3B6-4B13-A4E2-C31EFCAC9157}"/>
              </a:ext>
            </a:extLst>
          </p:cNvPr>
          <p:cNvSpPr/>
          <p:nvPr/>
        </p:nvSpPr>
        <p:spPr>
          <a:xfrm rot="5400000">
            <a:off x="2512501" y="3060310"/>
            <a:ext cx="244814" cy="2406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55C81BE-0C71-4AB5-B8C4-B85B5B901829}"/>
              </a:ext>
            </a:extLst>
          </p:cNvPr>
          <p:cNvSpPr txBox="1"/>
          <p:nvPr/>
        </p:nvSpPr>
        <p:spPr>
          <a:xfrm>
            <a:off x="371768" y="3554977"/>
            <a:ext cx="7036391" cy="523220"/>
          </a:xfrm>
          <a:prstGeom prst="rect">
            <a:avLst/>
          </a:prstGeom>
          <a:noFill/>
        </p:spPr>
        <p:txBody>
          <a:bodyPr wrap="square" rtlCol="0">
            <a:spAutoFit/>
          </a:bodyPr>
          <a:lstStyle/>
          <a:p>
            <a:r>
              <a:rPr lang="en-US" sz="2800" b="1" dirty="0">
                <a:solidFill>
                  <a:schemeClr val="bg1"/>
                </a:solidFill>
                <a:latin typeface="Ink Free" panose="03080402000500000000" pitchFamily="66" charset="0"/>
              </a:rPr>
              <a:t>You’ll get over it eventually. Just cheer up?</a:t>
            </a:r>
          </a:p>
        </p:txBody>
      </p:sp>
      <p:sp>
        <p:nvSpPr>
          <p:cNvPr id="12" name="TextBox 11">
            <a:extLst>
              <a:ext uri="{FF2B5EF4-FFF2-40B4-BE49-F238E27FC236}">
                <a16:creationId xmlns:a16="http://schemas.microsoft.com/office/drawing/2014/main" id="{D82A2630-7FC3-4DB1-9763-27EEBC0C32B2}"/>
              </a:ext>
            </a:extLst>
          </p:cNvPr>
          <p:cNvSpPr txBox="1"/>
          <p:nvPr/>
        </p:nvSpPr>
        <p:spPr>
          <a:xfrm>
            <a:off x="2866644" y="4400420"/>
            <a:ext cx="6044184" cy="523220"/>
          </a:xfrm>
          <a:prstGeom prst="rect">
            <a:avLst/>
          </a:prstGeom>
          <a:noFill/>
        </p:spPr>
        <p:txBody>
          <a:bodyPr wrap="square" rtlCol="0">
            <a:spAutoFit/>
          </a:bodyPr>
          <a:lstStyle/>
          <a:p>
            <a:r>
              <a:rPr lang="en-US" sz="2800" b="1" dirty="0">
                <a:solidFill>
                  <a:schemeClr val="accent1">
                    <a:lumMod val="75000"/>
                  </a:schemeClr>
                </a:solidFill>
                <a:latin typeface="Ink Free" panose="03080402000500000000" pitchFamily="66" charset="0"/>
              </a:rPr>
              <a:t>I’m here to listen if you want to talk.</a:t>
            </a:r>
          </a:p>
        </p:txBody>
      </p:sp>
      <p:pic>
        <p:nvPicPr>
          <p:cNvPr id="13" name="Picture 12">
            <a:extLst>
              <a:ext uri="{FF2B5EF4-FFF2-40B4-BE49-F238E27FC236}">
                <a16:creationId xmlns:a16="http://schemas.microsoft.com/office/drawing/2014/main" id="{1D0436FD-A8C4-47C8-930E-86829D1FF372}"/>
              </a:ext>
            </a:extLst>
          </p:cNvPr>
          <p:cNvPicPr>
            <a:picLocks noChangeAspect="1"/>
          </p:cNvPicPr>
          <p:nvPr/>
        </p:nvPicPr>
        <p:blipFill>
          <a:blip r:embed="rId3"/>
          <a:stretch>
            <a:fillRect/>
          </a:stretch>
        </p:blipFill>
        <p:spPr>
          <a:xfrm>
            <a:off x="2514600" y="4504359"/>
            <a:ext cx="240711" cy="305517"/>
          </a:xfrm>
          <a:prstGeom prst="rect">
            <a:avLst/>
          </a:prstGeom>
        </p:spPr>
      </p:pic>
      <p:sp>
        <p:nvSpPr>
          <p:cNvPr id="14" name="TextBox 13">
            <a:extLst>
              <a:ext uri="{FF2B5EF4-FFF2-40B4-BE49-F238E27FC236}">
                <a16:creationId xmlns:a16="http://schemas.microsoft.com/office/drawing/2014/main" id="{50B72BAE-143B-4FA3-BDB3-ABE09F3EADAB}"/>
              </a:ext>
            </a:extLst>
          </p:cNvPr>
          <p:cNvSpPr txBox="1"/>
          <p:nvPr/>
        </p:nvSpPr>
        <p:spPr>
          <a:xfrm>
            <a:off x="371768" y="5160315"/>
            <a:ext cx="4834209" cy="523220"/>
          </a:xfrm>
          <a:prstGeom prst="rect">
            <a:avLst/>
          </a:prstGeom>
          <a:noFill/>
        </p:spPr>
        <p:txBody>
          <a:bodyPr wrap="square" rtlCol="0">
            <a:spAutoFit/>
          </a:bodyPr>
          <a:lstStyle/>
          <a:p>
            <a:r>
              <a:rPr lang="en-US" sz="2800" b="1" dirty="0">
                <a:solidFill>
                  <a:schemeClr val="bg1"/>
                </a:solidFill>
                <a:latin typeface="Ink Free" panose="03080402000500000000" pitchFamily="66" charset="0"/>
              </a:rPr>
              <a:t>Why can’t you just be normal?</a:t>
            </a:r>
          </a:p>
        </p:txBody>
      </p:sp>
      <p:sp>
        <p:nvSpPr>
          <p:cNvPr id="15" name="TextBox 14">
            <a:extLst>
              <a:ext uri="{FF2B5EF4-FFF2-40B4-BE49-F238E27FC236}">
                <a16:creationId xmlns:a16="http://schemas.microsoft.com/office/drawing/2014/main" id="{6CA42DC1-2167-496A-943B-6B2F6B4D0723}"/>
              </a:ext>
            </a:extLst>
          </p:cNvPr>
          <p:cNvSpPr txBox="1"/>
          <p:nvPr/>
        </p:nvSpPr>
        <p:spPr>
          <a:xfrm>
            <a:off x="2944368" y="5834368"/>
            <a:ext cx="4754880" cy="523220"/>
          </a:xfrm>
          <a:prstGeom prst="rect">
            <a:avLst/>
          </a:prstGeom>
          <a:noFill/>
        </p:spPr>
        <p:txBody>
          <a:bodyPr wrap="square" rtlCol="0">
            <a:spAutoFit/>
          </a:bodyPr>
          <a:lstStyle/>
          <a:p>
            <a:r>
              <a:rPr lang="en-US" sz="2800" b="1" dirty="0">
                <a:solidFill>
                  <a:schemeClr val="accent1">
                    <a:lumMod val="75000"/>
                  </a:schemeClr>
                </a:solidFill>
                <a:latin typeface="Ink Free" panose="03080402000500000000" pitchFamily="66" charset="0"/>
              </a:rPr>
              <a:t>I admire your strength.</a:t>
            </a:r>
          </a:p>
        </p:txBody>
      </p:sp>
      <p:pic>
        <p:nvPicPr>
          <p:cNvPr id="16" name="Picture 15">
            <a:extLst>
              <a:ext uri="{FF2B5EF4-FFF2-40B4-BE49-F238E27FC236}">
                <a16:creationId xmlns:a16="http://schemas.microsoft.com/office/drawing/2014/main" id="{F8B0922F-5D19-4D1E-BB79-8A2209FC169F}"/>
              </a:ext>
            </a:extLst>
          </p:cNvPr>
          <p:cNvPicPr>
            <a:picLocks noChangeAspect="1"/>
          </p:cNvPicPr>
          <p:nvPr/>
        </p:nvPicPr>
        <p:blipFill>
          <a:blip r:embed="rId3"/>
          <a:stretch>
            <a:fillRect/>
          </a:stretch>
        </p:blipFill>
        <p:spPr>
          <a:xfrm>
            <a:off x="2514600" y="5989352"/>
            <a:ext cx="243847" cy="309497"/>
          </a:xfrm>
          <a:prstGeom prst="rect">
            <a:avLst/>
          </a:prstGeom>
        </p:spPr>
      </p:pic>
      <p:sp>
        <p:nvSpPr>
          <p:cNvPr id="17" name="TextBox 16">
            <a:extLst>
              <a:ext uri="{FF2B5EF4-FFF2-40B4-BE49-F238E27FC236}">
                <a16:creationId xmlns:a16="http://schemas.microsoft.com/office/drawing/2014/main" id="{A3C41A63-9742-4E3F-8E59-D129FB5335CB}"/>
              </a:ext>
            </a:extLst>
          </p:cNvPr>
          <p:cNvSpPr txBox="1"/>
          <p:nvPr/>
        </p:nvSpPr>
        <p:spPr>
          <a:xfrm>
            <a:off x="4041648" y="-2573"/>
            <a:ext cx="4257968" cy="707886"/>
          </a:xfrm>
          <a:prstGeom prst="rect">
            <a:avLst/>
          </a:prstGeom>
          <a:noFill/>
        </p:spPr>
        <p:txBody>
          <a:bodyPr wrap="square" rtlCol="0">
            <a:spAutoFit/>
          </a:bodyPr>
          <a:lstStyle/>
          <a:p>
            <a:r>
              <a:rPr lang="en-US" sz="4000" b="1" dirty="0">
                <a:solidFill>
                  <a:schemeClr val="bg1"/>
                </a:solidFill>
                <a:latin typeface="Ink Free" panose="03080402000500000000" pitchFamily="66" charset="0"/>
              </a:rPr>
              <a:t>Practice this:</a:t>
            </a:r>
          </a:p>
        </p:txBody>
      </p:sp>
      <p:pic>
        <p:nvPicPr>
          <p:cNvPr id="2" name="Picture 1">
            <a:extLst>
              <a:ext uri="{FF2B5EF4-FFF2-40B4-BE49-F238E27FC236}">
                <a16:creationId xmlns:a16="http://schemas.microsoft.com/office/drawing/2014/main" id="{82053221-22CD-493B-9852-3B1635D2D5BD}"/>
              </a:ext>
            </a:extLst>
          </p:cNvPr>
          <p:cNvPicPr>
            <a:picLocks noChangeAspect="1"/>
          </p:cNvPicPr>
          <p:nvPr/>
        </p:nvPicPr>
        <p:blipFill>
          <a:blip r:embed="rId4"/>
          <a:stretch>
            <a:fillRect/>
          </a:stretch>
        </p:blipFill>
        <p:spPr>
          <a:xfrm>
            <a:off x="10893668" y="6298849"/>
            <a:ext cx="1201615" cy="466227"/>
          </a:xfrm>
          <a:prstGeom prst="rect">
            <a:avLst/>
          </a:prstGeom>
        </p:spPr>
      </p:pic>
      <p:pic>
        <p:nvPicPr>
          <p:cNvPr id="5" name="Picture 4">
            <a:extLst>
              <a:ext uri="{FF2B5EF4-FFF2-40B4-BE49-F238E27FC236}">
                <a16:creationId xmlns:a16="http://schemas.microsoft.com/office/drawing/2014/main" id="{67C5ED6E-1251-4D4B-95D9-38CB63E6423D}"/>
              </a:ext>
            </a:extLst>
          </p:cNvPr>
          <p:cNvPicPr>
            <a:picLocks noChangeAspect="1"/>
          </p:cNvPicPr>
          <p:nvPr/>
        </p:nvPicPr>
        <p:blipFill>
          <a:blip r:embed="rId5"/>
          <a:stretch>
            <a:fillRect/>
          </a:stretch>
        </p:blipFill>
        <p:spPr>
          <a:xfrm>
            <a:off x="96717" y="6448188"/>
            <a:ext cx="1132719" cy="167548"/>
          </a:xfrm>
          <a:prstGeom prst="rect">
            <a:avLst/>
          </a:prstGeom>
        </p:spPr>
      </p:pic>
    </p:spTree>
    <p:extLst>
      <p:ext uri="{BB962C8B-B14F-4D97-AF65-F5344CB8AC3E}">
        <p14:creationId xmlns:p14="http://schemas.microsoft.com/office/powerpoint/2010/main" val="1140404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A06FC2-FEC1-442F-AC50-ABE84E303899}"/>
              </a:ext>
            </a:extLst>
          </p:cNvPr>
          <p:cNvSpPr/>
          <p:nvPr/>
        </p:nvSpPr>
        <p:spPr>
          <a:xfrm>
            <a:off x="524932" y="6514867"/>
            <a:ext cx="7814733" cy="230832"/>
          </a:xfrm>
          <a:prstGeom prst="rect">
            <a:avLst/>
          </a:prstGeom>
        </p:spPr>
        <p:txBody>
          <a:bodyPr wrap="square">
            <a:spAutoFit/>
          </a:bodyPr>
          <a:lstStyle/>
          <a:p>
            <a:r>
              <a:rPr lang="en-US" sz="900" dirty="0">
                <a:solidFill>
                  <a:schemeClr val="bg1"/>
                </a:solidFill>
                <a:latin typeface="Ink Free" panose="03080402000500000000" pitchFamily="66" charset="0"/>
              </a:rPr>
              <a:t>Bring Change to Mind. (2014b, August 19). </a:t>
            </a:r>
            <a:r>
              <a:rPr lang="en-US" sz="900" i="1" dirty="0">
                <a:solidFill>
                  <a:schemeClr val="bg1"/>
                </a:solidFill>
                <a:latin typeface="Ink Free" panose="03080402000500000000" pitchFamily="66" charset="0"/>
              </a:rPr>
              <a:t>How do we change attitudes?</a:t>
            </a:r>
            <a:r>
              <a:rPr lang="en-US" sz="900" dirty="0">
                <a:solidFill>
                  <a:schemeClr val="bg1"/>
                </a:solidFill>
                <a:latin typeface="Ink Free" panose="03080402000500000000" pitchFamily="66" charset="0"/>
              </a:rPr>
              <a:t> [Video]. YouTube. https://www.youtube.com/watch?v=vjgtHLTdu5k</a:t>
            </a:r>
          </a:p>
        </p:txBody>
      </p:sp>
      <p:pic>
        <p:nvPicPr>
          <p:cNvPr id="4" name="Online Media 3" title="How Do We Change Attitudes?">
            <a:hlinkClick r:id="" action="ppaction://media"/>
            <a:extLst>
              <a:ext uri="{FF2B5EF4-FFF2-40B4-BE49-F238E27FC236}">
                <a16:creationId xmlns:a16="http://schemas.microsoft.com/office/drawing/2014/main" id="{F847D2B8-AF43-4760-8188-7D106A8CD3C5}"/>
              </a:ext>
            </a:extLst>
          </p:cNvPr>
          <p:cNvPicPr>
            <a:picLocks noRot="1" noChangeAspect="1"/>
          </p:cNvPicPr>
          <p:nvPr>
            <a:videoFile r:link="rId1"/>
          </p:nvPr>
        </p:nvPicPr>
        <p:blipFill>
          <a:blip r:embed="rId3"/>
          <a:stretch>
            <a:fillRect/>
          </a:stretch>
        </p:blipFill>
        <p:spPr>
          <a:xfrm>
            <a:off x="599326" y="253000"/>
            <a:ext cx="10993348" cy="6183759"/>
          </a:xfrm>
          <a:prstGeom prst="rect">
            <a:avLst/>
          </a:prstGeom>
        </p:spPr>
      </p:pic>
      <p:pic>
        <p:nvPicPr>
          <p:cNvPr id="3" name="Picture 2">
            <a:extLst>
              <a:ext uri="{FF2B5EF4-FFF2-40B4-BE49-F238E27FC236}">
                <a16:creationId xmlns:a16="http://schemas.microsoft.com/office/drawing/2014/main" id="{7B04DA33-349A-4262-A261-62979A39175A}"/>
              </a:ext>
            </a:extLst>
          </p:cNvPr>
          <p:cNvPicPr>
            <a:picLocks noChangeAspect="1"/>
          </p:cNvPicPr>
          <p:nvPr/>
        </p:nvPicPr>
        <p:blipFill>
          <a:blip r:embed="rId4"/>
          <a:stretch>
            <a:fillRect/>
          </a:stretch>
        </p:blipFill>
        <p:spPr>
          <a:xfrm>
            <a:off x="10867292" y="6288576"/>
            <a:ext cx="1166446" cy="452581"/>
          </a:xfrm>
          <a:prstGeom prst="rect">
            <a:avLst/>
          </a:prstGeom>
        </p:spPr>
      </p:pic>
      <p:pic>
        <p:nvPicPr>
          <p:cNvPr id="5" name="Picture 4">
            <a:extLst>
              <a:ext uri="{FF2B5EF4-FFF2-40B4-BE49-F238E27FC236}">
                <a16:creationId xmlns:a16="http://schemas.microsoft.com/office/drawing/2014/main" id="{2D67935D-B092-416A-B27D-5AC069AE4FF4}"/>
              </a:ext>
            </a:extLst>
          </p:cNvPr>
          <p:cNvPicPr>
            <a:picLocks noChangeAspect="1"/>
          </p:cNvPicPr>
          <p:nvPr/>
        </p:nvPicPr>
        <p:blipFill>
          <a:blip r:embed="rId5"/>
          <a:stretch>
            <a:fillRect/>
          </a:stretch>
        </p:blipFill>
        <p:spPr>
          <a:xfrm>
            <a:off x="9926196" y="6526870"/>
            <a:ext cx="839493" cy="124175"/>
          </a:xfrm>
          <a:prstGeom prst="rect">
            <a:avLst/>
          </a:prstGeom>
        </p:spPr>
      </p:pic>
    </p:spTree>
    <p:extLst>
      <p:ext uri="{BB962C8B-B14F-4D97-AF65-F5344CB8AC3E}">
        <p14:creationId xmlns:p14="http://schemas.microsoft.com/office/powerpoint/2010/main" val="1550616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06DA-679E-4BAB-8A03-F3A27DE302C5}"/>
              </a:ext>
            </a:extLst>
          </p:cNvPr>
          <p:cNvSpPr>
            <a:spLocks noGrp="1"/>
          </p:cNvSpPr>
          <p:nvPr>
            <p:ph type="ctrTitle"/>
          </p:nvPr>
        </p:nvSpPr>
        <p:spPr>
          <a:xfrm>
            <a:off x="696425" y="1866899"/>
            <a:ext cx="11199241" cy="3124201"/>
          </a:xfrm>
          <a:solidFill>
            <a:schemeClr val="accent1">
              <a:lumMod val="50000"/>
            </a:schemeClr>
          </a:solidFill>
          <a:effectLst>
            <a:glow rad="228600">
              <a:schemeClr val="accent2">
                <a:satMod val="175000"/>
                <a:alpha val="40000"/>
              </a:schemeClr>
            </a:glow>
          </a:effectLst>
        </p:spPr>
        <p:txBody>
          <a:bodyPr>
            <a:noAutofit/>
          </a:bodyPr>
          <a:lstStyle/>
          <a:p>
            <a:pPr algn="l">
              <a:lnSpc>
                <a:spcPct val="100000"/>
              </a:lnSpc>
            </a:pPr>
            <a:r>
              <a:rPr lang="en-US" sz="3600" b="1" dirty="0">
                <a:solidFill>
                  <a:schemeClr val="bg1"/>
                </a:solidFill>
                <a:latin typeface="Ink Free" panose="03080402000500000000" pitchFamily="66" charset="0"/>
              </a:rPr>
              <a:t>Take the Pledge with me to becoming Stigma Free!</a:t>
            </a:r>
            <a:br>
              <a:rPr lang="en-US" sz="3600" b="1" dirty="0">
                <a:solidFill>
                  <a:schemeClr val="bg1"/>
                </a:solidFill>
                <a:latin typeface="Ink Free" panose="03080402000500000000" pitchFamily="66" charset="0"/>
              </a:rPr>
            </a:br>
            <a:br>
              <a:rPr lang="en-US" sz="2800" b="1" dirty="0">
                <a:solidFill>
                  <a:schemeClr val="bg1"/>
                </a:solidFill>
                <a:latin typeface="Ink Free" panose="03080402000500000000" pitchFamily="66" charset="0"/>
              </a:rPr>
            </a:br>
            <a:br>
              <a:rPr lang="en-US" sz="2800" b="1" dirty="0">
                <a:solidFill>
                  <a:schemeClr val="bg1"/>
                </a:solidFill>
                <a:latin typeface="Ink Free" panose="03080402000500000000" pitchFamily="66" charset="0"/>
              </a:rPr>
            </a:br>
            <a:br>
              <a:rPr lang="en-US" sz="2800" b="1" dirty="0">
                <a:solidFill>
                  <a:schemeClr val="bg1"/>
                </a:solidFill>
                <a:latin typeface="Ink Free" panose="03080402000500000000" pitchFamily="66" charset="0"/>
              </a:rPr>
            </a:br>
            <a:r>
              <a:rPr lang="en-US" sz="2800" b="1" dirty="0">
                <a:solidFill>
                  <a:schemeClr val="bg1"/>
                </a:solidFill>
                <a:latin typeface="Ink Free" panose="03080402000500000000" pitchFamily="66" charset="0"/>
              </a:rPr>
              <a:t>“I promise to change my behavior to support everyone affected by</a:t>
            </a:r>
            <a:br>
              <a:rPr lang="en-US" sz="2800" b="1" dirty="0">
                <a:solidFill>
                  <a:schemeClr val="bg1"/>
                </a:solidFill>
                <a:latin typeface="Ink Free" panose="03080402000500000000" pitchFamily="66" charset="0"/>
              </a:rPr>
            </a:br>
            <a:r>
              <a:rPr lang="en-US" sz="2800" b="1" dirty="0">
                <a:solidFill>
                  <a:schemeClr val="bg1"/>
                </a:solidFill>
                <a:latin typeface="Ink Free" panose="03080402000500000000" pitchFamily="66" charset="0"/>
              </a:rPr>
              <a:t>mental health conditions. I will listen more and judge less. I won’t </a:t>
            </a:r>
            <a:br>
              <a:rPr lang="en-US" sz="2800" b="1" dirty="0">
                <a:solidFill>
                  <a:schemeClr val="bg1"/>
                </a:solidFill>
                <a:latin typeface="Ink Free" panose="03080402000500000000" pitchFamily="66" charset="0"/>
              </a:rPr>
            </a:br>
            <a:r>
              <a:rPr lang="en-US" sz="2800" b="1" dirty="0">
                <a:solidFill>
                  <a:schemeClr val="bg1"/>
                </a:solidFill>
                <a:latin typeface="Ink Free" panose="03080402000500000000" pitchFamily="66" charset="0"/>
              </a:rPr>
              <a:t>use harmful words that prevent people from seeking help. I will be </a:t>
            </a:r>
            <a:br>
              <a:rPr lang="en-US" sz="2800" b="1" dirty="0">
                <a:solidFill>
                  <a:schemeClr val="bg1"/>
                </a:solidFill>
                <a:latin typeface="Ink Free" panose="03080402000500000000" pitchFamily="66" charset="0"/>
              </a:rPr>
            </a:br>
            <a:r>
              <a:rPr lang="en-US" sz="2800" b="1" dirty="0">
                <a:solidFill>
                  <a:schemeClr val="bg1"/>
                </a:solidFill>
                <a:latin typeface="Ink Free" panose="03080402000500000000" pitchFamily="66" charset="0"/>
              </a:rPr>
              <a:t>an ally to friends, family, and co-workers.”</a:t>
            </a:r>
            <a:br>
              <a:rPr lang="en-US" sz="2800" b="1" dirty="0">
                <a:solidFill>
                  <a:schemeClr val="bg1"/>
                </a:solidFill>
                <a:latin typeface="Ink Free" panose="03080402000500000000" pitchFamily="66" charset="0"/>
              </a:rPr>
            </a:br>
            <a:br>
              <a:rPr lang="en-US" sz="2800" b="1" dirty="0">
                <a:solidFill>
                  <a:schemeClr val="bg1"/>
                </a:solidFill>
                <a:latin typeface="Ink Free" panose="03080402000500000000" pitchFamily="66" charset="0"/>
              </a:rPr>
            </a:br>
            <a:endParaRPr lang="en-US" sz="2800" b="1" dirty="0">
              <a:solidFill>
                <a:schemeClr val="bg1"/>
              </a:solidFill>
              <a:latin typeface="Ink Free" panose="03080402000500000000" pitchFamily="66" charset="0"/>
            </a:endParaRPr>
          </a:p>
        </p:txBody>
      </p:sp>
      <p:sp>
        <p:nvSpPr>
          <p:cNvPr id="3" name="Subtitle 2">
            <a:extLst>
              <a:ext uri="{FF2B5EF4-FFF2-40B4-BE49-F238E27FC236}">
                <a16:creationId xmlns:a16="http://schemas.microsoft.com/office/drawing/2014/main" id="{28A27571-B6DC-454A-AED9-5D01851994EF}"/>
              </a:ext>
            </a:extLst>
          </p:cNvPr>
          <p:cNvSpPr>
            <a:spLocks noGrp="1"/>
          </p:cNvSpPr>
          <p:nvPr>
            <p:ph type="subTitle" idx="1"/>
          </p:nvPr>
        </p:nvSpPr>
        <p:spPr>
          <a:xfrm>
            <a:off x="4365011" y="5788152"/>
            <a:ext cx="7891272" cy="1069848"/>
          </a:xfrm>
        </p:spPr>
        <p:txBody>
          <a:bodyPr>
            <a:normAutofit/>
          </a:bodyPr>
          <a:lstStyle/>
          <a:p>
            <a:endParaRPr lang="en-US" sz="1000" dirty="0"/>
          </a:p>
          <a:p>
            <a:endParaRPr lang="en-US" dirty="0"/>
          </a:p>
        </p:txBody>
      </p:sp>
      <p:sp>
        <p:nvSpPr>
          <p:cNvPr id="5" name="Rectangle 4">
            <a:extLst>
              <a:ext uri="{FF2B5EF4-FFF2-40B4-BE49-F238E27FC236}">
                <a16:creationId xmlns:a16="http://schemas.microsoft.com/office/drawing/2014/main" id="{08B3EA77-767D-48F6-B969-6C7FC7660692}"/>
              </a:ext>
            </a:extLst>
          </p:cNvPr>
          <p:cNvSpPr/>
          <p:nvPr/>
        </p:nvSpPr>
        <p:spPr>
          <a:xfrm>
            <a:off x="296332" y="6507819"/>
            <a:ext cx="7636933" cy="230832"/>
          </a:xfrm>
          <a:prstGeom prst="rect">
            <a:avLst/>
          </a:prstGeom>
        </p:spPr>
        <p:txBody>
          <a:bodyPr wrap="square">
            <a:spAutoFit/>
          </a:bodyPr>
          <a:lstStyle/>
          <a:p>
            <a:pPr lvl="0" defTabSz="914400" eaLnBrk="0" fontAlgn="base" hangingPunct="0">
              <a:spcBef>
                <a:spcPct val="0"/>
              </a:spcBef>
              <a:spcAft>
                <a:spcPct val="0"/>
              </a:spcAft>
            </a:pPr>
            <a:r>
              <a:rPr lang="en-US" altLang="en-US" sz="900" i="1" dirty="0">
                <a:solidFill>
                  <a:schemeClr val="bg1"/>
                </a:solidFill>
                <a:latin typeface="Ink Free" panose="03080402000500000000" pitchFamily="66" charset="0"/>
                <a:cs typeface="Arial" panose="020B0604020202020204" pitchFamily="34" charset="0"/>
              </a:rPr>
              <a:t>Pledge to Be StigmaFree | NAMI: National Alliance on Mental Illness</a:t>
            </a:r>
            <a:r>
              <a:rPr lang="en-US" altLang="en-US" sz="900" dirty="0">
                <a:solidFill>
                  <a:schemeClr val="bg1"/>
                </a:solidFill>
                <a:latin typeface="Ink Free" panose="03080402000500000000" pitchFamily="66" charset="0"/>
                <a:cs typeface="Arial" panose="020B0604020202020204" pitchFamily="34" charset="0"/>
              </a:rPr>
              <a:t>. (n.d.). https://www.nami.org/Get-Involved/Pledge-to-Be-StigmaFree</a:t>
            </a:r>
          </a:p>
        </p:txBody>
      </p:sp>
      <p:pic>
        <p:nvPicPr>
          <p:cNvPr id="4" name="Picture 3">
            <a:extLst>
              <a:ext uri="{FF2B5EF4-FFF2-40B4-BE49-F238E27FC236}">
                <a16:creationId xmlns:a16="http://schemas.microsoft.com/office/drawing/2014/main" id="{06D75EF8-F2EA-4A51-BB22-659DCFF34E69}"/>
              </a:ext>
            </a:extLst>
          </p:cNvPr>
          <p:cNvPicPr>
            <a:picLocks noChangeAspect="1"/>
          </p:cNvPicPr>
          <p:nvPr/>
        </p:nvPicPr>
        <p:blipFill>
          <a:blip r:embed="rId3"/>
          <a:stretch>
            <a:fillRect/>
          </a:stretch>
        </p:blipFill>
        <p:spPr>
          <a:xfrm>
            <a:off x="10941006" y="6327007"/>
            <a:ext cx="1060938" cy="411644"/>
          </a:xfrm>
          <a:prstGeom prst="rect">
            <a:avLst/>
          </a:prstGeom>
        </p:spPr>
      </p:pic>
      <p:pic>
        <p:nvPicPr>
          <p:cNvPr id="6" name="Picture 5">
            <a:extLst>
              <a:ext uri="{FF2B5EF4-FFF2-40B4-BE49-F238E27FC236}">
                <a16:creationId xmlns:a16="http://schemas.microsoft.com/office/drawing/2014/main" id="{486ACF5E-5EAB-47CD-A7EE-2BF0064630E1}"/>
              </a:ext>
            </a:extLst>
          </p:cNvPr>
          <p:cNvPicPr>
            <a:picLocks noChangeAspect="1"/>
          </p:cNvPicPr>
          <p:nvPr/>
        </p:nvPicPr>
        <p:blipFill>
          <a:blip r:embed="rId4"/>
          <a:stretch>
            <a:fillRect/>
          </a:stretch>
        </p:blipFill>
        <p:spPr>
          <a:xfrm>
            <a:off x="9762025" y="6464444"/>
            <a:ext cx="924642" cy="136770"/>
          </a:xfrm>
          <a:prstGeom prst="rect">
            <a:avLst/>
          </a:prstGeom>
        </p:spPr>
      </p:pic>
    </p:spTree>
    <p:extLst>
      <p:ext uri="{BB962C8B-B14F-4D97-AF65-F5344CB8AC3E}">
        <p14:creationId xmlns:p14="http://schemas.microsoft.com/office/powerpoint/2010/main" val="1148471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8165E-31C3-46A1-A721-1D72BC22EF91}"/>
              </a:ext>
            </a:extLst>
          </p:cNvPr>
          <p:cNvSpPr>
            <a:spLocks noGrp="1"/>
          </p:cNvSpPr>
          <p:nvPr>
            <p:ph type="title"/>
          </p:nvPr>
        </p:nvSpPr>
        <p:spPr>
          <a:xfrm>
            <a:off x="446520" y="67733"/>
            <a:ext cx="11389880" cy="3639218"/>
          </a:xfrm>
          <a:solidFill>
            <a:schemeClr val="tx2">
              <a:lumMod val="75000"/>
            </a:schemeClr>
          </a:solidFill>
          <a:effectLst>
            <a:glow rad="228600">
              <a:schemeClr val="accent2">
                <a:satMod val="175000"/>
                <a:alpha val="40000"/>
              </a:schemeClr>
            </a:glow>
          </a:effectLst>
        </p:spPr>
        <p:txBody>
          <a:bodyPr>
            <a:noAutofit/>
          </a:bodyPr>
          <a:lstStyle/>
          <a:p>
            <a:r>
              <a:rPr lang="en-US" sz="2800" b="1" dirty="0">
                <a:solidFill>
                  <a:schemeClr val="bg1"/>
                </a:solidFill>
                <a:latin typeface="Ink Free" panose="03080402000500000000" pitchFamily="66" charset="0"/>
              </a:rPr>
              <a:t>Learning objectives:</a:t>
            </a:r>
            <a:br>
              <a:rPr lang="en-US" sz="2800" b="1" dirty="0">
                <a:solidFill>
                  <a:schemeClr val="bg1"/>
                </a:solidFill>
                <a:latin typeface="Ink Free" panose="03080402000500000000" pitchFamily="66" charset="0"/>
              </a:rPr>
            </a:br>
            <a:br>
              <a:rPr lang="en-US" sz="2800" b="1" dirty="0">
                <a:solidFill>
                  <a:schemeClr val="bg1"/>
                </a:solidFill>
                <a:latin typeface="Ink Free" panose="03080402000500000000" pitchFamily="66" charset="0"/>
              </a:rPr>
            </a:br>
            <a:r>
              <a:rPr lang="en-US" sz="2800" b="1" dirty="0">
                <a:solidFill>
                  <a:schemeClr val="bg1"/>
                </a:solidFill>
                <a:latin typeface="Ink Free" panose="03080402000500000000" pitchFamily="66" charset="0"/>
              </a:rPr>
              <a:t>    ~ Create a new work environment</a:t>
            </a:r>
            <a:br>
              <a:rPr lang="en-US" sz="2800" b="1" dirty="0">
                <a:solidFill>
                  <a:schemeClr val="bg1"/>
                </a:solidFill>
                <a:latin typeface="Ink Free" panose="03080402000500000000" pitchFamily="66" charset="0"/>
              </a:rPr>
            </a:br>
            <a:br>
              <a:rPr lang="en-US" sz="2800" b="1" dirty="0">
                <a:solidFill>
                  <a:schemeClr val="bg1"/>
                </a:solidFill>
                <a:latin typeface="Ink Free" panose="03080402000500000000" pitchFamily="66" charset="0"/>
              </a:rPr>
            </a:br>
            <a:r>
              <a:rPr lang="en-US" sz="2800" b="1" dirty="0">
                <a:solidFill>
                  <a:schemeClr val="bg1"/>
                </a:solidFill>
                <a:latin typeface="Ink Free" panose="03080402000500000000" pitchFamily="66" charset="0"/>
              </a:rPr>
              <a:t>    ~ Build competencies with your staff, workplace, and organization</a:t>
            </a:r>
            <a:br>
              <a:rPr lang="en-US" sz="2800" b="1" dirty="0">
                <a:solidFill>
                  <a:schemeClr val="bg1"/>
                </a:solidFill>
                <a:latin typeface="Ink Free" panose="03080402000500000000" pitchFamily="66" charset="0"/>
              </a:rPr>
            </a:br>
            <a:br>
              <a:rPr lang="en-US" sz="2800" b="1" dirty="0">
                <a:solidFill>
                  <a:schemeClr val="bg1"/>
                </a:solidFill>
                <a:latin typeface="Ink Free" panose="03080402000500000000" pitchFamily="66" charset="0"/>
              </a:rPr>
            </a:br>
            <a:r>
              <a:rPr lang="en-US" sz="2800" b="1" dirty="0">
                <a:solidFill>
                  <a:schemeClr val="bg1"/>
                </a:solidFill>
                <a:latin typeface="Ink Free" panose="03080402000500000000" pitchFamily="66" charset="0"/>
              </a:rPr>
              <a:t>    ~ Build strategic initiatives</a:t>
            </a:r>
            <a:br>
              <a:rPr lang="en-US" sz="2800" b="1" dirty="0">
                <a:solidFill>
                  <a:schemeClr val="bg1"/>
                </a:solidFill>
                <a:latin typeface="Ink Free" panose="03080402000500000000" pitchFamily="66" charset="0"/>
              </a:rPr>
            </a:br>
            <a:endParaRPr lang="en-US" sz="2800" b="1" dirty="0">
              <a:solidFill>
                <a:schemeClr val="bg1"/>
              </a:solidFill>
              <a:latin typeface="Ink Free" panose="03080402000500000000" pitchFamily="66" charset="0"/>
            </a:endParaRPr>
          </a:p>
        </p:txBody>
      </p:sp>
      <p:pic>
        <p:nvPicPr>
          <p:cNvPr id="3" name="Picture 2">
            <a:extLst>
              <a:ext uri="{FF2B5EF4-FFF2-40B4-BE49-F238E27FC236}">
                <a16:creationId xmlns:a16="http://schemas.microsoft.com/office/drawing/2014/main" id="{B3C36093-C6DE-4C6D-B988-9DB43DBEF83D}"/>
              </a:ext>
            </a:extLst>
          </p:cNvPr>
          <p:cNvPicPr>
            <a:picLocks noChangeAspect="1"/>
          </p:cNvPicPr>
          <p:nvPr/>
        </p:nvPicPr>
        <p:blipFill>
          <a:blip r:embed="rId3"/>
          <a:stretch>
            <a:fillRect/>
          </a:stretch>
        </p:blipFill>
        <p:spPr>
          <a:xfrm>
            <a:off x="793796" y="4287717"/>
            <a:ext cx="2882657" cy="2144775"/>
          </a:xfrm>
          <a:prstGeom prst="rect">
            <a:avLst/>
          </a:prstGeom>
          <a:effectLst>
            <a:glow rad="228600">
              <a:schemeClr val="accent2">
                <a:satMod val="175000"/>
                <a:alpha val="40000"/>
              </a:schemeClr>
            </a:glow>
          </a:effectLst>
        </p:spPr>
      </p:pic>
      <p:pic>
        <p:nvPicPr>
          <p:cNvPr id="4" name="Picture 3">
            <a:extLst>
              <a:ext uri="{FF2B5EF4-FFF2-40B4-BE49-F238E27FC236}">
                <a16:creationId xmlns:a16="http://schemas.microsoft.com/office/drawing/2014/main" id="{F5CCD3DF-B156-4BE3-9899-6E3B0B4ED160}"/>
              </a:ext>
            </a:extLst>
          </p:cNvPr>
          <p:cNvPicPr>
            <a:picLocks noChangeAspect="1"/>
          </p:cNvPicPr>
          <p:nvPr/>
        </p:nvPicPr>
        <p:blipFill>
          <a:blip r:embed="rId4"/>
          <a:stretch>
            <a:fillRect/>
          </a:stretch>
        </p:blipFill>
        <p:spPr>
          <a:xfrm>
            <a:off x="4694519" y="3942193"/>
            <a:ext cx="2615116" cy="1974202"/>
          </a:xfrm>
          <a:prstGeom prst="rect">
            <a:avLst/>
          </a:prstGeom>
          <a:ln>
            <a:solidFill>
              <a:schemeClr val="accent1"/>
            </a:solidFill>
          </a:ln>
          <a:effectLst>
            <a:glow rad="228600">
              <a:schemeClr val="accent2">
                <a:satMod val="175000"/>
                <a:alpha val="40000"/>
              </a:schemeClr>
            </a:glow>
          </a:effectLst>
        </p:spPr>
      </p:pic>
      <p:pic>
        <p:nvPicPr>
          <p:cNvPr id="5" name="Picture 4">
            <a:extLst>
              <a:ext uri="{FF2B5EF4-FFF2-40B4-BE49-F238E27FC236}">
                <a16:creationId xmlns:a16="http://schemas.microsoft.com/office/drawing/2014/main" id="{005F73CD-BE12-42FA-9372-6F91A2675006}"/>
              </a:ext>
            </a:extLst>
          </p:cNvPr>
          <p:cNvPicPr>
            <a:picLocks noChangeAspect="1"/>
          </p:cNvPicPr>
          <p:nvPr/>
        </p:nvPicPr>
        <p:blipFill>
          <a:blip r:embed="rId5"/>
          <a:stretch>
            <a:fillRect/>
          </a:stretch>
        </p:blipFill>
        <p:spPr>
          <a:xfrm>
            <a:off x="8612192" y="4006793"/>
            <a:ext cx="2991498" cy="2203469"/>
          </a:xfrm>
          <a:prstGeom prst="rect">
            <a:avLst/>
          </a:prstGeom>
          <a:effectLst>
            <a:glow rad="228600">
              <a:schemeClr val="accent2">
                <a:satMod val="175000"/>
                <a:alpha val="40000"/>
              </a:schemeClr>
            </a:glow>
          </a:effectLst>
        </p:spPr>
      </p:pic>
      <p:pic>
        <p:nvPicPr>
          <p:cNvPr id="6" name="Picture 5">
            <a:extLst>
              <a:ext uri="{FF2B5EF4-FFF2-40B4-BE49-F238E27FC236}">
                <a16:creationId xmlns:a16="http://schemas.microsoft.com/office/drawing/2014/main" id="{2185FE8B-D3DA-4745-AE07-CC56139072A3}"/>
              </a:ext>
            </a:extLst>
          </p:cNvPr>
          <p:cNvPicPr>
            <a:picLocks noChangeAspect="1"/>
          </p:cNvPicPr>
          <p:nvPr/>
        </p:nvPicPr>
        <p:blipFill>
          <a:blip r:embed="rId6"/>
          <a:stretch>
            <a:fillRect/>
          </a:stretch>
        </p:blipFill>
        <p:spPr>
          <a:xfrm>
            <a:off x="10722662" y="6266046"/>
            <a:ext cx="1351084" cy="524221"/>
          </a:xfrm>
          <a:prstGeom prst="rect">
            <a:avLst/>
          </a:prstGeom>
        </p:spPr>
      </p:pic>
      <p:pic>
        <p:nvPicPr>
          <p:cNvPr id="7" name="Picture 6">
            <a:extLst>
              <a:ext uri="{FF2B5EF4-FFF2-40B4-BE49-F238E27FC236}">
                <a16:creationId xmlns:a16="http://schemas.microsoft.com/office/drawing/2014/main" id="{913413C1-CF7F-4B90-ABDC-74657AFF41DB}"/>
              </a:ext>
            </a:extLst>
          </p:cNvPr>
          <p:cNvPicPr>
            <a:picLocks noChangeAspect="1"/>
          </p:cNvPicPr>
          <p:nvPr/>
        </p:nvPicPr>
        <p:blipFill>
          <a:blip r:embed="rId7"/>
          <a:stretch>
            <a:fillRect/>
          </a:stretch>
        </p:blipFill>
        <p:spPr>
          <a:xfrm>
            <a:off x="118254" y="6528156"/>
            <a:ext cx="1221843" cy="180731"/>
          </a:xfrm>
          <a:prstGeom prst="rect">
            <a:avLst/>
          </a:prstGeom>
        </p:spPr>
      </p:pic>
    </p:spTree>
    <p:extLst>
      <p:ext uri="{BB962C8B-B14F-4D97-AF65-F5344CB8AC3E}">
        <p14:creationId xmlns:p14="http://schemas.microsoft.com/office/powerpoint/2010/main" val="1406667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BA8B65-C17C-4753-AF34-79FF3AA8843B}"/>
              </a:ext>
            </a:extLst>
          </p:cNvPr>
          <p:cNvSpPr txBox="1"/>
          <p:nvPr/>
        </p:nvSpPr>
        <p:spPr>
          <a:xfrm>
            <a:off x="1220126" y="1096240"/>
            <a:ext cx="8271007" cy="3416320"/>
          </a:xfrm>
          <a:prstGeom prst="rect">
            <a:avLst/>
          </a:prstGeom>
          <a:solidFill>
            <a:schemeClr val="accent1">
              <a:lumMod val="50000"/>
            </a:schemeClr>
          </a:solidFill>
          <a:effectLst>
            <a:glow rad="228600">
              <a:schemeClr val="accent2">
                <a:satMod val="175000"/>
                <a:alpha val="40000"/>
              </a:schemeClr>
            </a:glow>
          </a:effectLst>
        </p:spPr>
        <p:txBody>
          <a:bodyPr wrap="square" rtlCol="0">
            <a:spAutoFit/>
          </a:bodyPr>
          <a:lstStyle/>
          <a:p>
            <a:endParaRPr lang="en-US" sz="2800" b="1" dirty="0"/>
          </a:p>
          <a:p>
            <a:r>
              <a:rPr lang="en-US" sz="3200" b="1" dirty="0">
                <a:solidFill>
                  <a:schemeClr val="bg1"/>
                </a:solidFill>
                <a:latin typeface="Ink Free" panose="03080402000500000000" pitchFamily="66" charset="0"/>
              </a:rPr>
              <a:t>Being Stigma Free</a:t>
            </a:r>
          </a:p>
          <a:p>
            <a:endParaRPr lang="en-US" sz="3200" b="1" dirty="0">
              <a:solidFill>
                <a:schemeClr val="bg1"/>
              </a:solidFill>
              <a:latin typeface="Ink Free" panose="03080402000500000000" pitchFamily="66" charset="0"/>
            </a:endParaRPr>
          </a:p>
          <a:p>
            <a:pPr marL="342900" indent="-342900">
              <a:buAutoNum type="arabicPeriod"/>
            </a:pPr>
            <a:r>
              <a:rPr lang="en-US" sz="3200" b="1" dirty="0">
                <a:solidFill>
                  <a:schemeClr val="bg1"/>
                </a:solidFill>
                <a:latin typeface="Ink Free" panose="03080402000500000000" pitchFamily="66" charset="0"/>
              </a:rPr>
              <a:t>Continue to educate Ourselves and others</a:t>
            </a:r>
          </a:p>
          <a:p>
            <a:pPr marL="342900" indent="-342900">
              <a:buAutoNum type="arabicPeriod"/>
            </a:pPr>
            <a:r>
              <a:rPr lang="en-US" sz="3200" b="1" dirty="0">
                <a:solidFill>
                  <a:schemeClr val="bg1"/>
                </a:solidFill>
                <a:latin typeface="Ink Free" panose="03080402000500000000" pitchFamily="66" charset="0"/>
              </a:rPr>
              <a:t>See the Person, Not the Condition</a:t>
            </a:r>
          </a:p>
          <a:p>
            <a:pPr marL="342900" indent="-342900">
              <a:buAutoNum type="arabicPeriod"/>
            </a:pPr>
            <a:r>
              <a:rPr lang="en-US" sz="3200" b="1" dirty="0">
                <a:solidFill>
                  <a:schemeClr val="bg1"/>
                </a:solidFill>
                <a:latin typeface="Ink Free" panose="03080402000500000000" pitchFamily="66" charset="0"/>
              </a:rPr>
              <a:t>Take Action</a:t>
            </a:r>
          </a:p>
          <a:p>
            <a:pPr marL="342900" indent="-342900">
              <a:buAutoNum type="arabicPeriod"/>
            </a:pPr>
            <a:endParaRPr lang="en-US" sz="2800" b="1" dirty="0"/>
          </a:p>
        </p:txBody>
      </p:sp>
      <p:pic>
        <p:nvPicPr>
          <p:cNvPr id="2" name="Picture 1">
            <a:extLst>
              <a:ext uri="{FF2B5EF4-FFF2-40B4-BE49-F238E27FC236}">
                <a16:creationId xmlns:a16="http://schemas.microsoft.com/office/drawing/2014/main" id="{408D1918-BD0B-4408-9B80-B15EFFFEC83A}"/>
              </a:ext>
            </a:extLst>
          </p:cNvPr>
          <p:cNvPicPr>
            <a:picLocks noChangeAspect="1"/>
          </p:cNvPicPr>
          <p:nvPr/>
        </p:nvPicPr>
        <p:blipFill>
          <a:blip r:embed="rId2"/>
          <a:stretch>
            <a:fillRect/>
          </a:stretch>
        </p:blipFill>
        <p:spPr>
          <a:xfrm>
            <a:off x="10911253" y="6365513"/>
            <a:ext cx="1069731" cy="415056"/>
          </a:xfrm>
          <a:prstGeom prst="rect">
            <a:avLst/>
          </a:prstGeom>
        </p:spPr>
      </p:pic>
      <p:pic>
        <p:nvPicPr>
          <p:cNvPr id="3" name="Picture 2">
            <a:extLst>
              <a:ext uri="{FF2B5EF4-FFF2-40B4-BE49-F238E27FC236}">
                <a16:creationId xmlns:a16="http://schemas.microsoft.com/office/drawing/2014/main" id="{973D5739-9B35-4605-8D36-2DDD65630D25}"/>
              </a:ext>
            </a:extLst>
          </p:cNvPr>
          <p:cNvPicPr>
            <a:picLocks noChangeAspect="1"/>
          </p:cNvPicPr>
          <p:nvPr/>
        </p:nvPicPr>
        <p:blipFill>
          <a:blip r:embed="rId3"/>
          <a:stretch>
            <a:fillRect/>
          </a:stretch>
        </p:blipFill>
        <p:spPr>
          <a:xfrm>
            <a:off x="9706706" y="6573041"/>
            <a:ext cx="955431" cy="141324"/>
          </a:xfrm>
          <a:prstGeom prst="rect">
            <a:avLst/>
          </a:prstGeom>
        </p:spPr>
      </p:pic>
    </p:spTree>
    <p:extLst>
      <p:ext uri="{BB962C8B-B14F-4D97-AF65-F5344CB8AC3E}">
        <p14:creationId xmlns:p14="http://schemas.microsoft.com/office/powerpoint/2010/main" val="1117057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8FD01-A389-48CD-8537-EAD8DADD6116}"/>
              </a:ext>
            </a:extLst>
          </p:cNvPr>
          <p:cNvSpPr>
            <a:spLocks noGrp="1"/>
          </p:cNvSpPr>
          <p:nvPr>
            <p:ph type="ctrTitle"/>
          </p:nvPr>
        </p:nvSpPr>
        <p:spPr>
          <a:xfrm>
            <a:off x="1898904" y="209246"/>
            <a:ext cx="7840532" cy="939800"/>
          </a:xfrm>
        </p:spPr>
        <p:txBody>
          <a:bodyPr/>
          <a:lstStyle/>
          <a:p>
            <a:pPr marL="685800" indent="-685800" algn="ctr">
              <a:buFont typeface="Wingdings" panose="05000000000000000000" pitchFamily="2" charset="2"/>
              <a:buChar char="Ø"/>
            </a:pPr>
            <a:r>
              <a:rPr lang="en-US" sz="4000" b="1" dirty="0">
                <a:solidFill>
                  <a:schemeClr val="bg1"/>
                </a:solidFill>
                <a:latin typeface="Ink Free" panose="03080402000500000000" pitchFamily="66" charset="0"/>
              </a:rPr>
              <a:t>www.lyrahealth.com</a:t>
            </a:r>
          </a:p>
        </p:txBody>
      </p:sp>
      <p:sp>
        <p:nvSpPr>
          <p:cNvPr id="3" name="Subtitle 2">
            <a:extLst>
              <a:ext uri="{FF2B5EF4-FFF2-40B4-BE49-F238E27FC236}">
                <a16:creationId xmlns:a16="http://schemas.microsoft.com/office/drawing/2014/main" id="{46A84D4A-6E37-4C6D-9D80-448BE85F821B}"/>
              </a:ext>
            </a:extLst>
          </p:cNvPr>
          <p:cNvSpPr>
            <a:spLocks noGrp="1"/>
          </p:cNvSpPr>
          <p:nvPr>
            <p:ph type="subTitle" idx="1"/>
          </p:nvPr>
        </p:nvSpPr>
        <p:spPr>
          <a:xfrm>
            <a:off x="1255776" y="1720235"/>
            <a:ext cx="9894884" cy="1891553"/>
          </a:xfrm>
        </p:spPr>
        <p:txBody>
          <a:bodyPr>
            <a:normAutofit/>
          </a:bodyPr>
          <a:lstStyle/>
          <a:p>
            <a:pPr marL="342900" indent="-342900" algn="l">
              <a:buFont typeface="Arial" panose="020B0604020202020204" pitchFamily="34" charset="0"/>
              <a:buChar char="•"/>
            </a:pPr>
            <a:r>
              <a:rPr lang="en-US" b="1" dirty="0">
                <a:solidFill>
                  <a:schemeClr val="bg1"/>
                </a:solidFill>
                <a:latin typeface="Ink Free" panose="03080402000500000000" pitchFamily="66" charset="0"/>
              </a:rPr>
              <a:t>Webinars that are pre-approved for 1 SHRM-CP credit and 1 HRCI credit. </a:t>
            </a:r>
          </a:p>
          <a:p>
            <a:pPr marL="342900" indent="-342900" algn="l">
              <a:buFont typeface="Arial" panose="020B0604020202020204" pitchFamily="34" charset="0"/>
              <a:buChar char="•"/>
            </a:pPr>
            <a:r>
              <a:rPr lang="en-US" b="1" dirty="0">
                <a:solidFill>
                  <a:schemeClr val="bg1"/>
                </a:solidFill>
                <a:latin typeface="Ink Free" panose="03080402000500000000" pitchFamily="66" charset="0"/>
              </a:rPr>
              <a:t>Live webinar attendees will be sent an email highlighting the credit codes and resources after the event. </a:t>
            </a:r>
          </a:p>
          <a:p>
            <a:pPr marL="342900" indent="-342900" algn="l">
              <a:buFont typeface="Arial" panose="020B0604020202020204" pitchFamily="34" charset="0"/>
              <a:buChar char="•"/>
            </a:pPr>
            <a:r>
              <a:rPr lang="en-US" b="1" dirty="0">
                <a:solidFill>
                  <a:schemeClr val="bg1"/>
                </a:solidFill>
                <a:latin typeface="Ink Free" panose="03080402000500000000" pitchFamily="66" charset="0"/>
              </a:rPr>
              <a:t>Lyra Health is recognized by SHRM to offer Professional Development Credits (PDCs) for SHRM-CP® or SHRM-SCP® recertification activities.</a:t>
            </a:r>
          </a:p>
        </p:txBody>
      </p:sp>
      <p:sp>
        <p:nvSpPr>
          <p:cNvPr id="6" name="Rectangle 5">
            <a:extLst>
              <a:ext uri="{FF2B5EF4-FFF2-40B4-BE49-F238E27FC236}">
                <a16:creationId xmlns:a16="http://schemas.microsoft.com/office/drawing/2014/main" id="{B2313E64-FB35-44AB-88A2-8CB5F1FC1C47}"/>
              </a:ext>
            </a:extLst>
          </p:cNvPr>
          <p:cNvSpPr/>
          <p:nvPr/>
        </p:nvSpPr>
        <p:spPr>
          <a:xfrm>
            <a:off x="2631758" y="3784517"/>
            <a:ext cx="5303055" cy="369332"/>
          </a:xfrm>
          <a:prstGeom prst="rect">
            <a:avLst/>
          </a:prstGeom>
          <a:solidFill>
            <a:schemeClr val="accent1">
              <a:lumMod val="50000"/>
            </a:schemeClr>
          </a:solidFill>
        </p:spPr>
        <p:txBody>
          <a:bodyPr wrap="none">
            <a:spAutoFit/>
          </a:bodyPr>
          <a:lstStyle/>
          <a:p>
            <a:pPr marL="285750" indent="-285750">
              <a:buFont typeface="Arial" panose="020B0604020202020204" pitchFamily="34" charset="0"/>
              <a:buChar char="•"/>
            </a:pPr>
            <a:r>
              <a:rPr lang="en-US" b="1" dirty="0">
                <a:solidFill>
                  <a:schemeClr val="bg1"/>
                </a:solidFill>
                <a:latin typeface="Ink Free" panose="03080402000500000000" pitchFamily="66" charset="0"/>
              </a:rPr>
              <a:t>Tackling Stigma Around Workforce Mental Health</a:t>
            </a:r>
          </a:p>
        </p:txBody>
      </p:sp>
      <p:sp>
        <p:nvSpPr>
          <p:cNvPr id="7" name="Rectangle 6">
            <a:extLst>
              <a:ext uri="{FF2B5EF4-FFF2-40B4-BE49-F238E27FC236}">
                <a16:creationId xmlns:a16="http://schemas.microsoft.com/office/drawing/2014/main" id="{A3586D20-5CDD-4F3E-AFDA-39C5749E1E20}"/>
              </a:ext>
            </a:extLst>
          </p:cNvPr>
          <p:cNvSpPr/>
          <p:nvPr/>
        </p:nvSpPr>
        <p:spPr>
          <a:xfrm>
            <a:off x="2631758" y="4404489"/>
            <a:ext cx="6096000" cy="646331"/>
          </a:xfrm>
          <a:prstGeom prst="rect">
            <a:avLst/>
          </a:prstGeom>
          <a:solidFill>
            <a:schemeClr val="accent1">
              <a:lumMod val="50000"/>
            </a:schemeClr>
          </a:solidFill>
        </p:spPr>
        <p:txBody>
          <a:bodyPr>
            <a:spAutoFit/>
          </a:bodyPr>
          <a:lstStyle/>
          <a:p>
            <a:pPr marL="285750" indent="-285750">
              <a:buFont typeface="Arial" panose="020B0604020202020204" pitchFamily="34" charset="0"/>
              <a:buChar char="•"/>
            </a:pPr>
            <a:r>
              <a:rPr lang="en-US" b="1" dirty="0">
                <a:solidFill>
                  <a:schemeClr val="bg1"/>
                </a:solidFill>
                <a:latin typeface="Ink Free" panose="03080402000500000000" pitchFamily="66" charset="0"/>
              </a:rPr>
              <a:t>Men's Mental Health Matters: Dispelling Stigma and Bringing Awareness</a:t>
            </a:r>
          </a:p>
        </p:txBody>
      </p:sp>
      <p:sp>
        <p:nvSpPr>
          <p:cNvPr id="8" name="Rectangle 7">
            <a:extLst>
              <a:ext uri="{FF2B5EF4-FFF2-40B4-BE49-F238E27FC236}">
                <a16:creationId xmlns:a16="http://schemas.microsoft.com/office/drawing/2014/main" id="{FC4C5A7A-709A-4C1A-AE0B-CAF54748A210}"/>
              </a:ext>
            </a:extLst>
          </p:cNvPr>
          <p:cNvSpPr/>
          <p:nvPr/>
        </p:nvSpPr>
        <p:spPr>
          <a:xfrm>
            <a:off x="1739232" y="5301460"/>
            <a:ext cx="7881052" cy="646331"/>
          </a:xfrm>
          <a:prstGeom prst="rect">
            <a:avLst/>
          </a:prstGeom>
          <a:solidFill>
            <a:schemeClr val="accent1">
              <a:lumMod val="50000"/>
            </a:schemeClr>
          </a:solidFill>
        </p:spPr>
        <p:txBody>
          <a:bodyPr wrap="square">
            <a:spAutoFit/>
          </a:bodyPr>
          <a:lstStyle/>
          <a:p>
            <a:pPr marL="285750" indent="-285750">
              <a:buFont typeface="Wingdings" panose="05000000000000000000" pitchFamily="2" charset="2"/>
              <a:buChar char="Ø"/>
            </a:pPr>
            <a:r>
              <a:rPr lang="en-US" b="1" dirty="0">
                <a:solidFill>
                  <a:schemeClr val="bg1"/>
                </a:solidFill>
                <a:latin typeface="Ink Free" panose="03080402000500000000" pitchFamily="66" charset="0"/>
              </a:rPr>
              <a:t>Navigating Mental Well-being in the Post-pandemic Era: Insights From Our Annual Workforce Mental Health Report</a:t>
            </a:r>
          </a:p>
        </p:txBody>
      </p:sp>
      <p:pic>
        <p:nvPicPr>
          <p:cNvPr id="5" name="Picture 4">
            <a:extLst>
              <a:ext uri="{FF2B5EF4-FFF2-40B4-BE49-F238E27FC236}">
                <a16:creationId xmlns:a16="http://schemas.microsoft.com/office/drawing/2014/main" id="{DC210CB0-1609-4D65-ABD5-C74ACA06078B}"/>
              </a:ext>
            </a:extLst>
          </p:cNvPr>
          <p:cNvPicPr>
            <a:picLocks noChangeAspect="1"/>
          </p:cNvPicPr>
          <p:nvPr/>
        </p:nvPicPr>
        <p:blipFill>
          <a:blip r:embed="rId2"/>
          <a:stretch>
            <a:fillRect/>
          </a:stretch>
        </p:blipFill>
        <p:spPr>
          <a:xfrm rot="19764342">
            <a:off x="96634" y="557890"/>
            <a:ext cx="2133392" cy="963251"/>
          </a:xfrm>
          <a:prstGeom prst="rect">
            <a:avLst/>
          </a:prstGeom>
          <a:solidFill>
            <a:schemeClr val="accent1">
              <a:lumMod val="50000"/>
            </a:schemeClr>
          </a:solidFill>
          <a:effectLst>
            <a:glow rad="228600">
              <a:schemeClr val="accent2">
                <a:satMod val="175000"/>
                <a:alpha val="40000"/>
              </a:schemeClr>
            </a:glow>
          </a:effectLst>
        </p:spPr>
      </p:pic>
      <p:sp>
        <p:nvSpPr>
          <p:cNvPr id="9" name="Rectangle 1">
            <a:extLst>
              <a:ext uri="{FF2B5EF4-FFF2-40B4-BE49-F238E27FC236}">
                <a16:creationId xmlns:a16="http://schemas.microsoft.com/office/drawing/2014/main" id="{9183E655-80F4-4B88-84AC-E7132551B314}"/>
              </a:ext>
            </a:extLst>
          </p:cNvPr>
          <p:cNvSpPr>
            <a:spLocks noChangeArrowheads="1"/>
          </p:cNvSpPr>
          <p:nvPr/>
        </p:nvSpPr>
        <p:spPr bwMode="auto">
          <a:xfrm>
            <a:off x="694119" y="6532866"/>
            <a:ext cx="66706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0" fontAlgn="base" hangingPunct="0">
              <a:spcBef>
                <a:spcPct val="0"/>
              </a:spcBef>
              <a:spcAft>
                <a:spcPct val="0"/>
              </a:spcAft>
              <a:buFontTx/>
              <a:buNone/>
            </a:pPr>
            <a:r>
              <a:rPr lang="en-US" altLang="en-US" sz="900" b="1" i="1" dirty="0">
                <a:solidFill>
                  <a:prstClr val="white"/>
                </a:solidFill>
                <a:latin typeface="Ink Free" panose="03080402000500000000" pitchFamily="66" charset="0"/>
                <a:cs typeface="Arial" panose="020B0604020202020204" pitchFamily="34" charset="0"/>
              </a:rPr>
              <a:t>Events &amp; Webinars | Lyra Health</a:t>
            </a:r>
            <a:r>
              <a:rPr lang="en-US" altLang="en-US" sz="900" b="1" dirty="0">
                <a:solidFill>
                  <a:prstClr val="white"/>
                </a:solidFill>
                <a:latin typeface="Ink Free" panose="03080402000500000000" pitchFamily="66" charset="0"/>
                <a:cs typeface="Arial" panose="020B0604020202020204" pitchFamily="34" charset="0"/>
              </a:rPr>
              <a:t>. (n.d.). Lyra Health. https://www.lyrahealth.com/events-webinars/</a:t>
            </a:r>
          </a:p>
        </p:txBody>
      </p:sp>
      <p:pic>
        <p:nvPicPr>
          <p:cNvPr id="4" name="Picture 3">
            <a:extLst>
              <a:ext uri="{FF2B5EF4-FFF2-40B4-BE49-F238E27FC236}">
                <a16:creationId xmlns:a16="http://schemas.microsoft.com/office/drawing/2014/main" id="{9F61D807-7257-4122-8F2D-BEE93DC498B0}"/>
              </a:ext>
            </a:extLst>
          </p:cNvPr>
          <p:cNvPicPr>
            <a:picLocks noChangeAspect="1"/>
          </p:cNvPicPr>
          <p:nvPr/>
        </p:nvPicPr>
        <p:blipFill>
          <a:blip r:embed="rId3"/>
          <a:stretch>
            <a:fillRect/>
          </a:stretch>
        </p:blipFill>
        <p:spPr>
          <a:xfrm>
            <a:off x="11021858" y="6348169"/>
            <a:ext cx="952046" cy="369394"/>
          </a:xfrm>
          <a:prstGeom prst="rect">
            <a:avLst/>
          </a:prstGeom>
        </p:spPr>
      </p:pic>
      <p:pic>
        <p:nvPicPr>
          <p:cNvPr id="10" name="Picture 9">
            <a:extLst>
              <a:ext uri="{FF2B5EF4-FFF2-40B4-BE49-F238E27FC236}">
                <a16:creationId xmlns:a16="http://schemas.microsoft.com/office/drawing/2014/main" id="{9DC98B21-F72B-4EF8-9842-AFDB1FE62D95}"/>
              </a:ext>
            </a:extLst>
          </p:cNvPr>
          <p:cNvPicPr>
            <a:picLocks noChangeAspect="1"/>
          </p:cNvPicPr>
          <p:nvPr/>
        </p:nvPicPr>
        <p:blipFill>
          <a:blip r:embed="rId4"/>
          <a:stretch>
            <a:fillRect/>
          </a:stretch>
        </p:blipFill>
        <p:spPr>
          <a:xfrm>
            <a:off x="9821006" y="6468056"/>
            <a:ext cx="876301" cy="129619"/>
          </a:xfrm>
          <a:prstGeom prst="rect">
            <a:avLst/>
          </a:prstGeom>
        </p:spPr>
      </p:pic>
    </p:spTree>
    <p:extLst>
      <p:ext uri="{BB962C8B-B14F-4D97-AF65-F5344CB8AC3E}">
        <p14:creationId xmlns:p14="http://schemas.microsoft.com/office/powerpoint/2010/main" val="764931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A16FB-7EB7-4AB6-93DE-577766F7731E}"/>
              </a:ext>
            </a:extLst>
          </p:cNvPr>
          <p:cNvSpPr txBox="1"/>
          <p:nvPr/>
        </p:nvSpPr>
        <p:spPr>
          <a:xfrm>
            <a:off x="2956491" y="6025697"/>
            <a:ext cx="3618969" cy="707886"/>
          </a:xfrm>
          <a:prstGeom prst="rect">
            <a:avLst/>
          </a:prstGeom>
          <a:noFill/>
        </p:spPr>
        <p:txBody>
          <a:bodyPr wrap="square" rtlCol="0">
            <a:spAutoFit/>
          </a:bodyPr>
          <a:lstStyle/>
          <a:p>
            <a:r>
              <a:rPr lang="en-US" sz="4000" dirty="0">
                <a:solidFill>
                  <a:schemeClr val="bg1"/>
                </a:solidFill>
                <a:latin typeface="Ink Free" panose="03080402000500000000" pitchFamily="66" charset="0"/>
              </a:rPr>
              <a:t>Bryan Abrams</a:t>
            </a:r>
          </a:p>
        </p:txBody>
      </p:sp>
      <p:pic>
        <p:nvPicPr>
          <p:cNvPr id="3" name="Picture 2">
            <a:extLst>
              <a:ext uri="{FF2B5EF4-FFF2-40B4-BE49-F238E27FC236}">
                <a16:creationId xmlns:a16="http://schemas.microsoft.com/office/drawing/2014/main" id="{3CBBF081-FD73-491D-8934-0272A4D8A93E}"/>
              </a:ext>
            </a:extLst>
          </p:cNvPr>
          <p:cNvPicPr>
            <a:picLocks noChangeAspect="1"/>
          </p:cNvPicPr>
          <p:nvPr/>
        </p:nvPicPr>
        <p:blipFill>
          <a:blip r:embed="rId2"/>
          <a:stretch>
            <a:fillRect/>
          </a:stretch>
        </p:blipFill>
        <p:spPr>
          <a:xfrm>
            <a:off x="10805747" y="6277591"/>
            <a:ext cx="1175238" cy="455992"/>
          </a:xfrm>
          <a:prstGeom prst="rect">
            <a:avLst/>
          </a:prstGeom>
        </p:spPr>
      </p:pic>
      <p:pic>
        <p:nvPicPr>
          <p:cNvPr id="4" name="Picture 3">
            <a:extLst>
              <a:ext uri="{FF2B5EF4-FFF2-40B4-BE49-F238E27FC236}">
                <a16:creationId xmlns:a16="http://schemas.microsoft.com/office/drawing/2014/main" id="{8B64A682-4634-418E-96EE-EE7372D4584F}"/>
              </a:ext>
            </a:extLst>
          </p:cNvPr>
          <p:cNvPicPr>
            <a:picLocks noChangeAspect="1"/>
          </p:cNvPicPr>
          <p:nvPr/>
        </p:nvPicPr>
        <p:blipFill>
          <a:blip r:embed="rId3"/>
          <a:stretch>
            <a:fillRect/>
          </a:stretch>
        </p:blipFill>
        <p:spPr>
          <a:xfrm>
            <a:off x="211015" y="6505587"/>
            <a:ext cx="1219254" cy="180348"/>
          </a:xfrm>
          <a:prstGeom prst="rect">
            <a:avLst/>
          </a:prstGeom>
        </p:spPr>
      </p:pic>
    </p:spTree>
    <p:extLst>
      <p:ext uri="{BB962C8B-B14F-4D97-AF65-F5344CB8AC3E}">
        <p14:creationId xmlns:p14="http://schemas.microsoft.com/office/powerpoint/2010/main" val="3987145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AC363-35D5-4616-B4DC-72EBDF91BEB7}"/>
              </a:ext>
            </a:extLst>
          </p:cNvPr>
          <p:cNvSpPr>
            <a:spLocks noGrp="1"/>
          </p:cNvSpPr>
          <p:nvPr>
            <p:ph type="ctrTitle"/>
          </p:nvPr>
        </p:nvSpPr>
        <p:spPr>
          <a:xfrm>
            <a:off x="627888" y="658368"/>
            <a:ext cx="6092952" cy="2770632"/>
          </a:xfrm>
          <a:solidFill>
            <a:schemeClr val="accent1">
              <a:lumMod val="50000"/>
            </a:schemeClr>
          </a:solidFill>
          <a:effectLst>
            <a:glow rad="228600">
              <a:schemeClr val="accent2">
                <a:satMod val="175000"/>
                <a:alpha val="40000"/>
              </a:schemeClr>
            </a:glow>
          </a:effectLst>
        </p:spPr>
        <p:txBody>
          <a:bodyPr/>
          <a:lstStyle/>
          <a:p>
            <a:pPr algn="l"/>
            <a:r>
              <a:rPr lang="en-US" dirty="0"/>
              <a:t>		</a:t>
            </a:r>
            <a:r>
              <a:rPr lang="en-US" sz="6600" b="1" dirty="0">
                <a:solidFill>
                  <a:schemeClr val="bg1"/>
                </a:solidFill>
                <a:latin typeface="Ink Free" panose="03080402000500000000" pitchFamily="66" charset="0"/>
              </a:rPr>
              <a:t>Thank you!</a:t>
            </a:r>
            <a:br>
              <a:rPr lang="en-US" sz="6600" b="1" dirty="0">
                <a:solidFill>
                  <a:schemeClr val="bg1"/>
                </a:solidFill>
                <a:latin typeface="Ink Free" panose="03080402000500000000" pitchFamily="66" charset="0"/>
              </a:rPr>
            </a:br>
            <a:endParaRPr lang="en-US" sz="6600" b="1" dirty="0">
              <a:solidFill>
                <a:schemeClr val="bg1"/>
              </a:solidFill>
              <a:latin typeface="Ink Free" panose="03080402000500000000" pitchFamily="66" charset="0"/>
            </a:endParaRPr>
          </a:p>
        </p:txBody>
      </p:sp>
      <p:sp>
        <p:nvSpPr>
          <p:cNvPr id="3" name="TextBox 2">
            <a:extLst>
              <a:ext uri="{FF2B5EF4-FFF2-40B4-BE49-F238E27FC236}">
                <a16:creationId xmlns:a16="http://schemas.microsoft.com/office/drawing/2014/main" id="{FF9BD429-278D-4E41-B5B8-BFBAEB380CE4}"/>
              </a:ext>
            </a:extLst>
          </p:cNvPr>
          <p:cNvSpPr txBox="1"/>
          <p:nvPr/>
        </p:nvSpPr>
        <p:spPr>
          <a:xfrm>
            <a:off x="5214894" y="2721757"/>
            <a:ext cx="6565392" cy="3477875"/>
          </a:xfrm>
          <a:prstGeom prst="rect">
            <a:avLst/>
          </a:prstGeom>
          <a:solidFill>
            <a:schemeClr val="accent1">
              <a:lumMod val="50000"/>
            </a:schemeClr>
          </a:solidFill>
          <a:effectLst>
            <a:glow rad="228600">
              <a:schemeClr val="accent2">
                <a:satMod val="175000"/>
                <a:alpha val="40000"/>
              </a:schemeClr>
            </a:glow>
          </a:effectLst>
        </p:spPr>
        <p:txBody>
          <a:bodyPr wrap="square" rtlCol="0">
            <a:spAutoFit/>
          </a:bodyPr>
          <a:lstStyle/>
          <a:p>
            <a:r>
              <a:rPr lang="en-US" sz="4400" dirty="0">
                <a:solidFill>
                  <a:schemeClr val="bg1"/>
                </a:solidFill>
                <a:latin typeface="Ink Free" panose="03080402000500000000" pitchFamily="66" charset="0"/>
              </a:rPr>
              <a:t>Best wishes on being a part of Reducing the Stigma of Mental Health and Addiction in your Work Place!</a:t>
            </a:r>
          </a:p>
        </p:txBody>
      </p:sp>
      <p:pic>
        <p:nvPicPr>
          <p:cNvPr id="4" name="Picture 3">
            <a:extLst>
              <a:ext uri="{FF2B5EF4-FFF2-40B4-BE49-F238E27FC236}">
                <a16:creationId xmlns:a16="http://schemas.microsoft.com/office/drawing/2014/main" id="{0E02AC40-2CA8-4E4B-B787-58B8C063CF7B}"/>
              </a:ext>
            </a:extLst>
          </p:cNvPr>
          <p:cNvPicPr>
            <a:picLocks noChangeAspect="1"/>
          </p:cNvPicPr>
          <p:nvPr/>
        </p:nvPicPr>
        <p:blipFill>
          <a:blip r:embed="rId3"/>
          <a:stretch>
            <a:fillRect/>
          </a:stretch>
        </p:blipFill>
        <p:spPr>
          <a:xfrm>
            <a:off x="11021951" y="6337053"/>
            <a:ext cx="955431" cy="370707"/>
          </a:xfrm>
          <a:prstGeom prst="rect">
            <a:avLst/>
          </a:prstGeom>
        </p:spPr>
      </p:pic>
      <p:pic>
        <p:nvPicPr>
          <p:cNvPr id="5" name="Picture 4">
            <a:extLst>
              <a:ext uri="{FF2B5EF4-FFF2-40B4-BE49-F238E27FC236}">
                <a16:creationId xmlns:a16="http://schemas.microsoft.com/office/drawing/2014/main" id="{DB44E7BD-86BD-4689-994C-AEE3043F313F}"/>
              </a:ext>
            </a:extLst>
          </p:cNvPr>
          <p:cNvPicPr>
            <a:picLocks noChangeAspect="1"/>
          </p:cNvPicPr>
          <p:nvPr/>
        </p:nvPicPr>
        <p:blipFill>
          <a:blip r:embed="rId4"/>
          <a:stretch>
            <a:fillRect/>
          </a:stretch>
        </p:blipFill>
        <p:spPr>
          <a:xfrm>
            <a:off x="214618" y="6337053"/>
            <a:ext cx="826540" cy="242167"/>
          </a:xfrm>
          <a:prstGeom prst="rect">
            <a:avLst/>
          </a:prstGeom>
        </p:spPr>
      </p:pic>
    </p:spTree>
    <p:extLst>
      <p:ext uri="{BB962C8B-B14F-4D97-AF65-F5344CB8AC3E}">
        <p14:creationId xmlns:p14="http://schemas.microsoft.com/office/powerpoint/2010/main" val="3350540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A3A5-BF3E-4E8F-9A1E-1AD24402D9A5}"/>
              </a:ext>
            </a:extLst>
          </p:cNvPr>
          <p:cNvSpPr>
            <a:spLocks noGrp="1"/>
          </p:cNvSpPr>
          <p:nvPr>
            <p:ph type="title"/>
          </p:nvPr>
        </p:nvSpPr>
        <p:spPr>
          <a:xfrm>
            <a:off x="188815" y="2132858"/>
            <a:ext cx="8702537" cy="1296142"/>
          </a:xfrm>
        </p:spPr>
        <p:txBody>
          <a:bodyPr>
            <a:normAutofit fontScale="90000"/>
          </a:bodyPr>
          <a:lstStyle/>
          <a:p>
            <a:r>
              <a:rPr lang="en-US" sz="4000" b="1" dirty="0">
                <a:solidFill>
                  <a:schemeClr val="bg1"/>
                </a:solidFill>
                <a:latin typeface="Ink Free" panose="03080402000500000000" pitchFamily="66" charset="0"/>
              </a:rPr>
              <a:t>Stigma…</a:t>
            </a:r>
            <a:br>
              <a:rPr lang="en-US" sz="4000" b="1" dirty="0">
                <a:solidFill>
                  <a:schemeClr val="bg1"/>
                </a:solidFill>
                <a:latin typeface="Ink Free" panose="03080402000500000000" pitchFamily="66" charset="0"/>
              </a:rPr>
            </a:br>
            <a:r>
              <a:rPr lang="en-US" sz="4000" b="1" dirty="0">
                <a:solidFill>
                  <a:schemeClr val="bg1"/>
                </a:solidFill>
                <a:latin typeface="Ink Free" panose="03080402000500000000" pitchFamily="66" charset="0"/>
              </a:rPr>
              <a:t>what is a stigma?</a:t>
            </a:r>
          </a:p>
        </p:txBody>
      </p:sp>
      <p:pic>
        <p:nvPicPr>
          <p:cNvPr id="3" name="Picture 2">
            <a:extLst>
              <a:ext uri="{FF2B5EF4-FFF2-40B4-BE49-F238E27FC236}">
                <a16:creationId xmlns:a16="http://schemas.microsoft.com/office/drawing/2014/main" id="{86F3EED4-8817-4ADF-A9D2-F013F51B432E}"/>
              </a:ext>
            </a:extLst>
          </p:cNvPr>
          <p:cNvPicPr>
            <a:picLocks noChangeAspect="1"/>
          </p:cNvPicPr>
          <p:nvPr/>
        </p:nvPicPr>
        <p:blipFill>
          <a:blip r:embed="rId3"/>
          <a:stretch>
            <a:fillRect/>
          </a:stretch>
        </p:blipFill>
        <p:spPr>
          <a:xfrm>
            <a:off x="4446950" y="919432"/>
            <a:ext cx="7102456" cy="4407790"/>
          </a:xfrm>
          <a:prstGeom prst="rect">
            <a:avLst/>
          </a:prstGeom>
          <a:effectLst>
            <a:glow rad="228600">
              <a:schemeClr val="accent2">
                <a:satMod val="175000"/>
                <a:alpha val="40000"/>
              </a:schemeClr>
            </a:glow>
          </a:effectLst>
        </p:spPr>
      </p:pic>
      <p:pic>
        <p:nvPicPr>
          <p:cNvPr id="4" name="Picture 3">
            <a:extLst>
              <a:ext uri="{FF2B5EF4-FFF2-40B4-BE49-F238E27FC236}">
                <a16:creationId xmlns:a16="http://schemas.microsoft.com/office/drawing/2014/main" id="{5B88BB2A-8C95-4016-B080-0496198EA3E3}"/>
              </a:ext>
            </a:extLst>
          </p:cNvPr>
          <p:cNvPicPr>
            <a:picLocks noChangeAspect="1"/>
          </p:cNvPicPr>
          <p:nvPr/>
        </p:nvPicPr>
        <p:blipFill>
          <a:blip r:embed="rId4"/>
          <a:stretch>
            <a:fillRect/>
          </a:stretch>
        </p:blipFill>
        <p:spPr>
          <a:xfrm>
            <a:off x="10678039" y="6242421"/>
            <a:ext cx="1382598" cy="536448"/>
          </a:xfrm>
          <a:prstGeom prst="rect">
            <a:avLst/>
          </a:prstGeom>
        </p:spPr>
      </p:pic>
      <p:pic>
        <p:nvPicPr>
          <p:cNvPr id="5" name="Picture 4">
            <a:extLst>
              <a:ext uri="{FF2B5EF4-FFF2-40B4-BE49-F238E27FC236}">
                <a16:creationId xmlns:a16="http://schemas.microsoft.com/office/drawing/2014/main" id="{5FFC0374-0D56-4FDC-824D-E5FE3A0EEB6E}"/>
              </a:ext>
            </a:extLst>
          </p:cNvPr>
          <p:cNvPicPr>
            <a:picLocks noChangeAspect="1"/>
          </p:cNvPicPr>
          <p:nvPr/>
        </p:nvPicPr>
        <p:blipFill>
          <a:blip r:embed="rId5"/>
          <a:stretch>
            <a:fillRect/>
          </a:stretch>
        </p:blipFill>
        <p:spPr>
          <a:xfrm>
            <a:off x="131363" y="6510645"/>
            <a:ext cx="1102959" cy="163146"/>
          </a:xfrm>
          <a:prstGeom prst="rect">
            <a:avLst/>
          </a:prstGeom>
        </p:spPr>
      </p:pic>
    </p:spTree>
    <p:extLst>
      <p:ext uri="{BB962C8B-B14F-4D97-AF65-F5344CB8AC3E}">
        <p14:creationId xmlns:p14="http://schemas.microsoft.com/office/powerpoint/2010/main" val="231726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9A23B6-662F-41AA-A6D2-CE6152CBC803}"/>
              </a:ext>
            </a:extLst>
          </p:cNvPr>
          <p:cNvPicPr>
            <a:picLocks noChangeAspect="1"/>
          </p:cNvPicPr>
          <p:nvPr/>
        </p:nvPicPr>
        <p:blipFill>
          <a:blip r:embed="rId4"/>
          <a:stretch>
            <a:fillRect/>
          </a:stretch>
        </p:blipFill>
        <p:spPr>
          <a:xfrm>
            <a:off x="665279" y="6509135"/>
            <a:ext cx="7279255" cy="249958"/>
          </a:xfrm>
          <a:prstGeom prst="rect">
            <a:avLst/>
          </a:prstGeom>
        </p:spPr>
      </p:pic>
      <p:pic>
        <p:nvPicPr>
          <p:cNvPr id="2" name="Online Media 1" title="What Is Stigma?">
            <a:hlinkClick r:id="" action="ppaction://media"/>
            <a:extLst>
              <a:ext uri="{FF2B5EF4-FFF2-40B4-BE49-F238E27FC236}">
                <a16:creationId xmlns:a16="http://schemas.microsoft.com/office/drawing/2014/main" id="{D2362297-2673-4615-B487-CA0F7BE5F209}"/>
              </a:ext>
            </a:extLst>
          </p:cNvPr>
          <p:cNvPicPr>
            <a:picLocks noRot="1" noChangeAspect="1"/>
          </p:cNvPicPr>
          <p:nvPr>
            <a:videoFile r:link="rId1"/>
          </p:nvPr>
        </p:nvPicPr>
        <p:blipFill>
          <a:blip r:embed="rId5"/>
          <a:stretch>
            <a:fillRect/>
          </a:stretch>
        </p:blipFill>
        <p:spPr>
          <a:xfrm>
            <a:off x="675553" y="267326"/>
            <a:ext cx="10941978" cy="6154862"/>
          </a:xfrm>
          <a:prstGeom prst="rect">
            <a:avLst/>
          </a:prstGeom>
        </p:spPr>
      </p:pic>
      <p:pic>
        <p:nvPicPr>
          <p:cNvPr id="4" name="Picture 3">
            <a:extLst>
              <a:ext uri="{FF2B5EF4-FFF2-40B4-BE49-F238E27FC236}">
                <a16:creationId xmlns:a16="http://schemas.microsoft.com/office/drawing/2014/main" id="{48D4D091-F1F5-42F8-A43E-3BD1751DC4A1}"/>
              </a:ext>
            </a:extLst>
          </p:cNvPr>
          <p:cNvPicPr>
            <a:picLocks noChangeAspect="1"/>
          </p:cNvPicPr>
          <p:nvPr/>
        </p:nvPicPr>
        <p:blipFill>
          <a:blip r:embed="rId6"/>
          <a:stretch>
            <a:fillRect/>
          </a:stretch>
        </p:blipFill>
        <p:spPr>
          <a:xfrm>
            <a:off x="10454054" y="6220870"/>
            <a:ext cx="1485900" cy="576529"/>
          </a:xfrm>
          <a:prstGeom prst="rect">
            <a:avLst/>
          </a:prstGeom>
        </p:spPr>
      </p:pic>
      <p:pic>
        <p:nvPicPr>
          <p:cNvPr id="5" name="Picture 4">
            <a:extLst>
              <a:ext uri="{FF2B5EF4-FFF2-40B4-BE49-F238E27FC236}">
                <a16:creationId xmlns:a16="http://schemas.microsoft.com/office/drawing/2014/main" id="{278A4678-457B-466D-B800-1F916001A76A}"/>
              </a:ext>
            </a:extLst>
          </p:cNvPr>
          <p:cNvPicPr>
            <a:picLocks noChangeAspect="1"/>
          </p:cNvPicPr>
          <p:nvPr/>
        </p:nvPicPr>
        <p:blipFill>
          <a:blip r:embed="rId7"/>
          <a:stretch>
            <a:fillRect/>
          </a:stretch>
        </p:blipFill>
        <p:spPr>
          <a:xfrm>
            <a:off x="9266927" y="6479760"/>
            <a:ext cx="1043520" cy="154354"/>
          </a:xfrm>
          <a:prstGeom prst="rect">
            <a:avLst/>
          </a:prstGeom>
        </p:spPr>
      </p:pic>
    </p:spTree>
    <p:extLst>
      <p:ext uri="{BB962C8B-B14F-4D97-AF65-F5344CB8AC3E}">
        <p14:creationId xmlns:p14="http://schemas.microsoft.com/office/powerpoint/2010/main" val="3076497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1CE309-4ABD-4C9F-B724-CA7B9EFE708E}"/>
              </a:ext>
            </a:extLst>
          </p:cNvPr>
          <p:cNvSpPr txBox="1"/>
          <p:nvPr/>
        </p:nvSpPr>
        <p:spPr>
          <a:xfrm>
            <a:off x="3315162" y="2547102"/>
            <a:ext cx="4553954" cy="1015663"/>
          </a:xfrm>
          <a:prstGeom prst="rect">
            <a:avLst/>
          </a:prstGeom>
          <a:solidFill>
            <a:schemeClr val="accent1">
              <a:lumMod val="75000"/>
            </a:schemeClr>
          </a:solidFill>
          <a:effectLst>
            <a:glow rad="228600">
              <a:schemeClr val="accent2">
                <a:satMod val="175000"/>
                <a:alpha val="40000"/>
              </a:schemeClr>
            </a:glow>
          </a:effectLst>
        </p:spPr>
        <p:txBody>
          <a:bodyPr wrap="square" rtlCol="0">
            <a:spAutoFit/>
          </a:bodyPr>
          <a:lstStyle/>
          <a:p>
            <a:r>
              <a:rPr lang="en-US" sz="6000" b="1" dirty="0">
                <a:latin typeface="Ink Free" panose="03080402000500000000" pitchFamily="66" charset="0"/>
              </a:rPr>
              <a:t>Stigma Free!</a:t>
            </a:r>
          </a:p>
        </p:txBody>
      </p:sp>
      <p:sp>
        <p:nvSpPr>
          <p:cNvPr id="3" name="Rectangle 2">
            <a:extLst>
              <a:ext uri="{FF2B5EF4-FFF2-40B4-BE49-F238E27FC236}">
                <a16:creationId xmlns:a16="http://schemas.microsoft.com/office/drawing/2014/main" id="{EE86BE69-C14C-4020-AD85-218E2F7307A5}"/>
              </a:ext>
            </a:extLst>
          </p:cNvPr>
          <p:cNvSpPr/>
          <p:nvPr/>
        </p:nvSpPr>
        <p:spPr>
          <a:xfrm>
            <a:off x="549666" y="6368081"/>
            <a:ext cx="10212513" cy="230832"/>
          </a:xfrm>
          <a:prstGeom prst="rect">
            <a:avLst/>
          </a:prstGeom>
        </p:spPr>
        <p:txBody>
          <a:bodyPr wrap="square">
            <a:spAutoFit/>
          </a:bodyPr>
          <a:lstStyle/>
          <a:p>
            <a:r>
              <a:rPr lang="en-US" sz="900" dirty="0">
                <a:solidFill>
                  <a:schemeClr val="bg1"/>
                </a:solidFill>
                <a:latin typeface="Ink Free" panose="03080402000500000000" pitchFamily="66" charset="0"/>
              </a:rPr>
              <a:t>Pledge to Be StigmaFree | NAMI: National Alliance on Mental Illness. (n.d.). https://www.nami.org/Get-Involved/Pledge-to-Be-StigmaFree</a:t>
            </a:r>
          </a:p>
        </p:txBody>
      </p:sp>
      <p:pic>
        <p:nvPicPr>
          <p:cNvPr id="4" name="Picture 3">
            <a:extLst>
              <a:ext uri="{FF2B5EF4-FFF2-40B4-BE49-F238E27FC236}">
                <a16:creationId xmlns:a16="http://schemas.microsoft.com/office/drawing/2014/main" id="{CB41FC63-32ED-4CF6-8EDC-81049B398B93}"/>
              </a:ext>
            </a:extLst>
          </p:cNvPr>
          <p:cNvPicPr>
            <a:picLocks noChangeAspect="1"/>
          </p:cNvPicPr>
          <p:nvPr/>
        </p:nvPicPr>
        <p:blipFill>
          <a:blip r:embed="rId3"/>
          <a:stretch>
            <a:fillRect/>
          </a:stretch>
        </p:blipFill>
        <p:spPr>
          <a:xfrm>
            <a:off x="10762179" y="6257206"/>
            <a:ext cx="1166446" cy="452581"/>
          </a:xfrm>
          <a:prstGeom prst="rect">
            <a:avLst/>
          </a:prstGeom>
        </p:spPr>
      </p:pic>
      <p:pic>
        <p:nvPicPr>
          <p:cNvPr id="5" name="Picture 4">
            <a:extLst>
              <a:ext uri="{FF2B5EF4-FFF2-40B4-BE49-F238E27FC236}">
                <a16:creationId xmlns:a16="http://schemas.microsoft.com/office/drawing/2014/main" id="{EB648837-D741-438F-A4DC-B3A72C9EB1F0}"/>
              </a:ext>
            </a:extLst>
          </p:cNvPr>
          <p:cNvPicPr>
            <a:picLocks noChangeAspect="1"/>
          </p:cNvPicPr>
          <p:nvPr/>
        </p:nvPicPr>
        <p:blipFill>
          <a:blip r:embed="rId4"/>
          <a:stretch>
            <a:fillRect/>
          </a:stretch>
        </p:blipFill>
        <p:spPr>
          <a:xfrm>
            <a:off x="9460803" y="6447226"/>
            <a:ext cx="1025490" cy="151687"/>
          </a:xfrm>
          <a:prstGeom prst="rect">
            <a:avLst/>
          </a:prstGeom>
        </p:spPr>
      </p:pic>
    </p:spTree>
    <p:extLst>
      <p:ext uri="{BB962C8B-B14F-4D97-AF65-F5344CB8AC3E}">
        <p14:creationId xmlns:p14="http://schemas.microsoft.com/office/powerpoint/2010/main" val="189200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1F53CD-2CC2-4719-BEB6-C909667D0734}"/>
              </a:ext>
            </a:extLst>
          </p:cNvPr>
          <p:cNvSpPr/>
          <p:nvPr/>
        </p:nvSpPr>
        <p:spPr>
          <a:xfrm>
            <a:off x="571893" y="6417545"/>
            <a:ext cx="7104668" cy="230832"/>
          </a:xfrm>
          <a:prstGeom prst="rect">
            <a:avLst/>
          </a:prstGeom>
        </p:spPr>
        <p:txBody>
          <a:bodyPr wrap="square">
            <a:spAutoFit/>
          </a:bodyPr>
          <a:lstStyle/>
          <a:p>
            <a:r>
              <a:rPr lang="en-US" altLang="en-US" sz="900" b="1" i="1" dirty="0">
                <a:solidFill>
                  <a:schemeClr val="bg1"/>
                </a:solidFill>
                <a:latin typeface="Ink Free" panose="03080402000500000000" pitchFamily="66" charset="0"/>
              </a:rPr>
              <a:t>Pledge to Be StigmaFree | NAMI: National Alliance on Mental Illness</a:t>
            </a:r>
            <a:r>
              <a:rPr lang="en-US" altLang="en-US" sz="900" b="1" dirty="0">
                <a:solidFill>
                  <a:schemeClr val="bg1"/>
                </a:solidFill>
                <a:latin typeface="Ink Free" panose="03080402000500000000" pitchFamily="66" charset="0"/>
              </a:rPr>
              <a:t>. (n.d.). https://www.nami.org/Get-Involved/Pledge-to-Be-StigmaFree</a:t>
            </a:r>
          </a:p>
        </p:txBody>
      </p:sp>
      <p:sp>
        <p:nvSpPr>
          <p:cNvPr id="2" name="Title 1">
            <a:extLst>
              <a:ext uri="{FF2B5EF4-FFF2-40B4-BE49-F238E27FC236}">
                <a16:creationId xmlns:a16="http://schemas.microsoft.com/office/drawing/2014/main" id="{F400FFCC-11FB-4B37-ABE7-800C6ED31B10}"/>
              </a:ext>
            </a:extLst>
          </p:cNvPr>
          <p:cNvSpPr>
            <a:spLocks noGrp="1"/>
          </p:cNvSpPr>
          <p:nvPr>
            <p:ph type="title"/>
          </p:nvPr>
        </p:nvSpPr>
        <p:spPr>
          <a:xfrm>
            <a:off x="360877" y="2777671"/>
            <a:ext cx="9266699" cy="996204"/>
          </a:xfrm>
        </p:spPr>
        <p:txBody>
          <a:bodyPr>
            <a:noAutofit/>
          </a:bodyPr>
          <a:lstStyle/>
          <a:p>
            <a:r>
              <a:rPr lang="en-US" sz="3200" dirty="0">
                <a:latin typeface="Ink Free" panose="03080402000500000000" pitchFamily="66" charset="0"/>
              </a:rPr>
              <a:t> </a:t>
            </a:r>
            <a:r>
              <a:rPr lang="en-US" sz="4000" dirty="0">
                <a:latin typeface="Ink Free" panose="03080402000500000000" pitchFamily="66" charset="0"/>
              </a:rPr>
              <a:t>I think people with a mental disorder…</a:t>
            </a:r>
            <a:br>
              <a:rPr lang="en-US" sz="4000" dirty="0">
                <a:latin typeface="Ink Free" panose="03080402000500000000" pitchFamily="66" charset="0"/>
              </a:rPr>
            </a:br>
            <a:endParaRPr lang="en-US" sz="4000" dirty="0">
              <a:latin typeface="Ink Free" panose="03080402000500000000" pitchFamily="66" charset="0"/>
            </a:endParaRPr>
          </a:p>
        </p:txBody>
      </p:sp>
      <p:pic>
        <p:nvPicPr>
          <p:cNvPr id="4" name="Picture 3">
            <a:extLst>
              <a:ext uri="{FF2B5EF4-FFF2-40B4-BE49-F238E27FC236}">
                <a16:creationId xmlns:a16="http://schemas.microsoft.com/office/drawing/2014/main" id="{18647D14-52AA-4735-ACB7-C5E21971AC60}"/>
              </a:ext>
            </a:extLst>
          </p:cNvPr>
          <p:cNvPicPr>
            <a:picLocks noChangeAspect="1"/>
          </p:cNvPicPr>
          <p:nvPr/>
        </p:nvPicPr>
        <p:blipFill>
          <a:blip r:embed="rId3"/>
          <a:stretch>
            <a:fillRect/>
          </a:stretch>
        </p:blipFill>
        <p:spPr>
          <a:xfrm>
            <a:off x="10578064" y="6135144"/>
            <a:ext cx="1455673" cy="564801"/>
          </a:xfrm>
          <a:prstGeom prst="rect">
            <a:avLst/>
          </a:prstGeom>
        </p:spPr>
      </p:pic>
      <p:pic>
        <p:nvPicPr>
          <p:cNvPr id="5" name="Picture 4">
            <a:extLst>
              <a:ext uri="{FF2B5EF4-FFF2-40B4-BE49-F238E27FC236}">
                <a16:creationId xmlns:a16="http://schemas.microsoft.com/office/drawing/2014/main" id="{6B945A18-506E-4BED-916C-AD69DBABCD92}"/>
              </a:ext>
            </a:extLst>
          </p:cNvPr>
          <p:cNvPicPr>
            <a:picLocks noChangeAspect="1"/>
          </p:cNvPicPr>
          <p:nvPr/>
        </p:nvPicPr>
        <p:blipFill>
          <a:blip r:embed="rId4"/>
          <a:stretch>
            <a:fillRect/>
          </a:stretch>
        </p:blipFill>
        <p:spPr>
          <a:xfrm>
            <a:off x="9381392" y="6458855"/>
            <a:ext cx="893884" cy="132220"/>
          </a:xfrm>
          <a:prstGeom prst="rect">
            <a:avLst/>
          </a:prstGeom>
        </p:spPr>
      </p:pic>
    </p:spTree>
    <p:extLst>
      <p:ext uri="{BB962C8B-B14F-4D97-AF65-F5344CB8AC3E}">
        <p14:creationId xmlns:p14="http://schemas.microsoft.com/office/powerpoint/2010/main" val="364650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AA3A2-AA2E-49E0-A18C-A2F41F7A35D2}"/>
              </a:ext>
            </a:extLst>
          </p:cNvPr>
          <p:cNvPicPr>
            <a:picLocks noChangeAspect="1"/>
          </p:cNvPicPr>
          <p:nvPr/>
        </p:nvPicPr>
        <p:blipFill>
          <a:blip r:embed="rId3"/>
          <a:stretch>
            <a:fillRect/>
          </a:stretch>
        </p:blipFill>
        <p:spPr>
          <a:xfrm>
            <a:off x="8481941" y="4478624"/>
            <a:ext cx="3047999" cy="1714500"/>
          </a:xfrm>
          <a:prstGeom prst="rect">
            <a:avLst/>
          </a:prstGeom>
          <a:effectLst>
            <a:glow rad="228600">
              <a:schemeClr val="accent2">
                <a:satMod val="175000"/>
                <a:alpha val="40000"/>
              </a:schemeClr>
            </a:glow>
          </a:effectLst>
        </p:spPr>
      </p:pic>
      <p:pic>
        <p:nvPicPr>
          <p:cNvPr id="8" name="Picture 7">
            <a:extLst>
              <a:ext uri="{FF2B5EF4-FFF2-40B4-BE49-F238E27FC236}">
                <a16:creationId xmlns:a16="http://schemas.microsoft.com/office/drawing/2014/main" id="{17520BC2-A466-4341-B6CE-823FF85A6BF3}"/>
              </a:ext>
            </a:extLst>
          </p:cNvPr>
          <p:cNvPicPr>
            <a:picLocks noChangeAspect="1"/>
          </p:cNvPicPr>
          <p:nvPr/>
        </p:nvPicPr>
        <p:blipFill>
          <a:blip r:embed="rId4"/>
          <a:stretch>
            <a:fillRect/>
          </a:stretch>
        </p:blipFill>
        <p:spPr>
          <a:xfrm>
            <a:off x="928893" y="2721002"/>
            <a:ext cx="2517324" cy="1415995"/>
          </a:xfrm>
          <a:prstGeom prst="rect">
            <a:avLst/>
          </a:prstGeom>
          <a:effectLst>
            <a:glow rad="228600">
              <a:schemeClr val="accent2">
                <a:satMod val="175000"/>
                <a:alpha val="40000"/>
              </a:schemeClr>
            </a:glow>
          </a:effectLst>
        </p:spPr>
      </p:pic>
      <p:pic>
        <p:nvPicPr>
          <p:cNvPr id="9" name="Picture 8">
            <a:extLst>
              <a:ext uri="{FF2B5EF4-FFF2-40B4-BE49-F238E27FC236}">
                <a16:creationId xmlns:a16="http://schemas.microsoft.com/office/drawing/2014/main" id="{54B9118A-8200-4E75-8DB2-CD0A02EB74FB}"/>
              </a:ext>
            </a:extLst>
          </p:cNvPr>
          <p:cNvPicPr>
            <a:picLocks noChangeAspect="1"/>
          </p:cNvPicPr>
          <p:nvPr/>
        </p:nvPicPr>
        <p:blipFill>
          <a:blip r:embed="rId5"/>
          <a:stretch>
            <a:fillRect/>
          </a:stretch>
        </p:blipFill>
        <p:spPr>
          <a:xfrm>
            <a:off x="9175411" y="529412"/>
            <a:ext cx="2466620" cy="1849964"/>
          </a:xfrm>
          <a:prstGeom prst="rect">
            <a:avLst/>
          </a:prstGeom>
          <a:effectLst>
            <a:glow rad="228600">
              <a:schemeClr val="accent2">
                <a:satMod val="175000"/>
                <a:alpha val="40000"/>
              </a:schemeClr>
            </a:glow>
          </a:effectLst>
        </p:spPr>
      </p:pic>
      <p:pic>
        <p:nvPicPr>
          <p:cNvPr id="10" name="Picture 9">
            <a:extLst>
              <a:ext uri="{FF2B5EF4-FFF2-40B4-BE49-F238E27FC236}">
                <a16:creationId xmlns:a16="http://schemas.microsoft.com/office/drawing/2014/main" id="{25F6CF38-0928-4FBF-BC1C-E724A3C14AB1}"/>
              </a:ext>
            </a:extLst>
          </p:cNvPr>
          <p:cNvPicPr>
            <a:picLocks noChangeAspect="1"/>
          </p:cNvPicPr>
          <p:nvPr/>
        </p:nvPicPr>
        <p:blipFill>
          <a:blip r:embed="rId6"/>
          <a:stretch>
            <a:fillRect/>
          </a:stretch>
        </p:blipFill>
        <p:spPr>
          <a:xfrm>
            <a:off x="261960" y="278544"/>
            <a:ext cx="2673075" cy="1714500"/>
          </a:xfrm>
          <a:prstGeom prst="rect">
            <a:avLst/>
          </a:prstGeom>
          <a:effectLst>
            <a:glow rad="228600">
              <a:schemeClr val="accent2">
                <a:satMod val="175000"/>
                <a:alpha val="40000"/>
              </a:schemeClr>
            </a:glow>
          </a:effectLst>
        </p:spPr>
      </p:pic>
      <p:pic>
        <p:nvPicPr>
          <p:cNvPr id="11" name="Picture 10">
            <a:extLst>
              <a:ext uri="{FF2B5EF4-FFF2-40B4-BE49-F238E27FC236}">
                <a16:creationId xmlns:a16="http://schemas.microsoft.com/office/drawing/2014/main" id="{BE89B6D0-93D6-441F-A42C-7F2D5FCCAE13}"/>
              </a:ext>
            </a:extLst>
          </p:cNvPr>
          <p:cNvPicPr>
            <a:picLocks noChangeAspect="1"/>
          </p:cNvPicPr>
          <p:nvPr/>
        </p:nvPicPr>
        <p:blipFill>
          <a:blip r:embed="rId7"/>
          <a:stretch>
            <a:fillRect/>
          </a:stretch>
        </p:blipFill>
        <p:spPr>
          <a:xfrm>
            <a:off x="6195941" y="2381261"/>
            <a:ext cx="2286000" cy="1714500"/>
          </a:xfrm>
          <a:prstGeom prst="rect">
            <a:avLst/>
          </a:prstGeom>
          <a:effectLst>
            <a:glow rad="228600">
              <a:schemeClr val="accent2">
                <a:satMod val="175000"/>
                <a:alpha val="40000"/>
              </a:schemeClr>
            </a:glow>
          </a:effectLst>
        </p:spPr>
      </p:pic>
      <p:pic>
        <p:nvPicPr>
          <p:cNvPr id="12" name="Picture 11">
            <a:extLst>
              <a:ext uri="{FF2B5EF4-FFF2-40B4-BE49-F238E27FC236}">
                <a16:creationId xmlns:a16="http://schemas.microsoft.com/office/drawing/2014/main" id="{79569B23-58EF-4427-A327-F1A262706C2F}"/>
              </a:ext>
            </a:extLst>
          </p:cNvPr>
          <p:cNvPicPr>
            <a:picLocks noChangeAspect="1"/>
          </p:cNvPicPr>
          <p:nvPr/>
        </p:nvPicPr>
        <p:blipFill>
          <a:blip r:embed="rId8"/>
          <a:stretch>
            <a:fillRect/>
          </a:stretch>
        </p:blipFill>
        <p:spPr>
          <a:xfrm>
            <a:off x="3335622" y="4537975"/>
            <a:ext cx="2571750" cy="1714500"/>
          </a:xfrm>
          <a:prstGeom prst="rect">
            <a:avLst/>
          </a:prstGeom>
          <a:effectLst>
            <a:glow rad="228600">
              <a:schemeClr val="accent2">
                <a:satMod val="175000"/>
                <a:alpha val="40000"/>
              </a:schemeClr>
            </a:glow>
          </a:effectLst>
        </p:spPr>
      </p:pic>
      <p:sp>
        <p:nvSpPr>
          <p:cNvPr id="2" name="TextBox 1">
            <a:extLst>
              <a:ext uri="{FF2B5EF4-FFF2-40B4-BE49-F238E27FC236}">
                <a16:creationId xmlns:a16="http://schemas.microsoft.com/office/drawing/2014/main" id="{C03DA160-65C7-45F6-B5AB-108BE786E637}"/>
              </a:ext>
            </a:extLst>
          </p:cNvPr>
          <p:cNvSpPr txBox="1"/>
          <p:nvPr/>
        </p:nvSpPr>
        <p:spPr>
          <a:xfrm>
            <a:off x="3586935" y="874184"/>
            <a:ext cx="5218012" cy="523220"/>
          </a:xfrm>
          <a:prstGeom prst="rect">
            <a:avLst/>
          </a:prstGeom>
          <a:noFill/>
        </p:spPr>
        <p:txBody>
          <a:bodyPr wrap="square" rtlCol="0">
            <a:spAutoFit/>
          </a:bodyPr>
          <a:lstStyle/>
          <a:p>
            <a:r>
              <a:rPr lang="en-US" sz="2800" b="1" dirty="0">
                <a:solidFill>
                  <a:schemeClr val="bg1"/>
                </a:solidFill>
                <a:latin typeface="Ink Free" panose="03080402000500000000" pitchFamily="66" charset="0"/>
              </a:rPr>
              <a:t>Need our love and support!</a:t>
            </a:r>
          </a:p>
        </p:txBody>
      </p:sp>
      <p:pic>
        <p:nvPicPr>
          <p:cNvPr id="3" name="Picture 2">
            <a:extLst>
              <a:ext uri="{FF2B5EF4-FFF2-40B4-BE49-F238E27FC236}">
                <a16:creationId xmlns:a16="http://schemas.microsoft.com/office/drawing/2014/main" id="{8F7C5019-3C0E-434A-8703-C2EF2E9BB447}"/>
              </a:ext>
            </a:extLst>
          </p:cNvPr>
          <p:cNvPicPr>
            <a:picLocks noChangeAspect="1"/>
          </p:cNvPicPr>
          <p:nvPr/>
        </p:nvPicPr>
        <p:blipFill>
          <a:blip r:embed="rId9"/>
          <a:stretch>
            <a:fillRect/>
          </a:stretch>
        </p:blipFill>
        <p:spPr>
          <a:xfrm>
            <a:off x="10556780" y="6252475"/>
            <a:ext cx="1450580" cy="562825"/>
          </a:xfrm>
          <a:prstGeom prst="rect">
            <a:avLst/>
          </a:prstGeom>
        </p:spPr>
      </p:pic>
      <p:pic>
        <p:nvPicPr>
          <p:cNvPr id="4" name="Picture 3">
            <a:extLst>
              <a:ext uri="{FF2B5EF4-FFF2-40B4-BE49-F238E27FC236}">
                <a16:creationId xmlns:a16="http://schemas.microsoft.com/office/drawing/2014/main" id="{2D6BF62D-6E70-452C-837E-64AD9514E614}"/>
              </a:ext>
            </a:extLst>
          </p:cNvPr>
          <p:cNvPicPr>
            <a:picLocks noChangeAspect="1"/>
          </p:cNvPicPr>
          <p:nvPr/>
        </p:nvPicPr>
        <p:blipFill>
          <a:blip r:embed="rId10"/>
          <a:stretch>
            <a:fillRect/>
          </a:stretch>
        </p:blipFill>
        <p:spPr>
          <a:xfrm>
            <a:off x="184640" y="6523640"/>
            <a:ext cx="1079777" cy="159717"/>
          </a:xfrm>
          <a:prstGeom prst="rect">
            <a:avLst/>
          </a:prstGeom>
        </p:spPr>
      </p:pic>
    </p:spTree>
    <p:extLst>
      <p:ext uri="{BB962C8B-B14F-4D97-AF65-F5344CB8AC3E}">
        <p14:creationId xmlns:p14="http://schemas.microsoft.com/office/powerpoint/2010/main" val="504638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FEC4B-1745-4BEC-BF95-584B96CFA2A3}"/>
              </a:ext>
            </a:extLst>
          </p:cNvPr>
          <p:cNvPicPr>
            <a:picLocks noChangeAspect="1"/>
          </p:cNvPicPr>
          <p:nvPr/>
        </p:nvPicPr>
        <p:blipFill>
          <a:blip r:embed="rId3"/>
          <a:stretch>
            <a:fillRect/>
          </a:stretch>
        </p:blipFill>
        <p:spPr>
          <a:xfrm>
            <a:off x="600155" y="6449557"/>
            <a:ext cx="6931753" cy="249958"/>
          </a:xfrm>
          <a:prstGeom prst="rect">
            <a:avLst/>
          </a:prstGeom>
        </p:spPr>
      </p:pic>
      <p:sp>
        <p:nvSpPr>
          <p:cNvPr id="8" name="Content Placeholder 7">
            <a:extLst>
              <a:ext uri="{FF2B5EF4-FFF2-40B4-BE49-F238E27FC236}">
                <a16:creationId xmlns:a16="http://schemas.microsoft.com/office/drawing/2014/main" id="{F7BF9A3B-872D-45B6-A09A-CBDD9654C72E}"/>
              </a:ext>
            </a:extLst>
          </p:cNvPr>
          <p:cNvSpPr>
            <a:spLocks noGrp="1"/>
          </p:cNvSpPr>
          <p:nvPr>
            <p:ph sz="quarter" idx="4"/>
          </p:nvPr>
        </p:nvSpPr>
        <p:spPr>
          <a:xfrm>
            <a:off x="1002324" y="2220680"/>
            <a:ext cx="7948245" cy="1626575"/>
          </a:xfrm>
        </p:spPr>
        <p:txBody>
          <a:bodyPr>
            <a:noAutofit/>
          </a:bodyPr>
          <a:lstStyle/>
          <a:p>
            <a:pPr marL="0" indent="0">
              <a:buNone/>
            </a:pPr>
            <a:r>
              <a:rPr lang="en-US" sz="4000" b="1" dirty="0">
                <a:solidFill>
                  <a:schemeClr val="accent1">
                    <a:lumMod val="75000"/>
                  </a:schemeClr>
                </a:solidFill>
                <a:latin typeface="Ink Free" panose="03080402000500000000" pitchFamily="66" charset="0"/>
              </a:rPr>
              <a:t>It’s not really a big problem, people with mental health conditions.</a:t>
            </a:r>
          </a:p>
          <a:p>
            <a:pPr marL="0" indent="0">
              <a:buNone/>
            </a:pPr>
            <a:endParaRPr lang="en-US" sz="2800" dirty="0">
              <a:solidFill>
                <a:schemeClr val="bg1"/>
              </a:solidFill>
              <a:latin typeface="Ink Free" panose="03080402000500000000" pitchFamily="66" charset="0"/>
            </a:endParaRPr>
          </a:p>
        </p:txBody>
      </p:sp>
      <p:pic>
        <p:nvPicPr>
          <p:cNvPr id="2" name="Picture 1">
            <a:extLst>
              <a:ext uri="{FF2B5EF4-FFF2-40B4-BE49-F238E27FC236}">
                <a16:creationId xmlns:a16="http://schemas.microsoft.com/office/drawing/2014/main" id="{547A91F2-3882-4401-9B57-0714C3C49F5D}"/>
              </a:ext>
            </a:extLst>
          </p:cNvPr>
          <p:cNvPicPr>
            <a:picLocks noChangeAspect="1"/>
          </p:cNvPicPr>
          <p:nvPr/>
        </p:nvPicPr>
        <p:blipFill>
          <a:blip r:embed="rId4"/>
          <a:stretch>
            <a:fillRect/>
          </a:stretch>
        </p:blipFill>
        <p:spPr>
          <a:xfrm>
            <a:off x="10591951" y="6168144"/>
            <a:ext cx="1450580" cy="562825"/>
          </a:xfrm>
          <a:prstGeom prst="rect">
            <a:avLst/>
          </a:prstGeom>
        </p:spPr>
      </p:pic>
      <p:pic>
        <p:nvPicPr>
          <p:cNvPr id="5" name="Picture 4">
            <a:extLst>
              <a:ext uri="{FF2B5EF4-FFF2-40B4-BE49-F238E27FC236}">
                <a16:creationId xmlns:a16="http://schemas.microsoft.com/office/drawing/2014/main" id="{245452DE-1F64-4B46-952E-F9F2A908BD20}"/>
              </a:ext>
            </a:extLst>
          </p:cNvPr>
          <p:cNvPicPr>
            <a:picLocks noChangeAspect="1"/>
          </p:cNvPicPr>
          <p:nvPr/>
        </p:nvPicPr>
        <p:blipFill>
          <a:blip r:embed="rId5"/>
          <a:stretch>
            <a:fillRect/>
          </a:stretch>
        </p:blipFill>
        <p:spPr>
          <a:xfrm>
            <a:off x="9221147" y="6449556"/>
            <a:ext cx="1129381" cy="167054"/>
          </a:xfrm>
          <a:prstGeom prst="rect">
            <a:avLst/>
          </a:prstGeom>
        </p:spPr>
      </p:pic>
    </p:spTree>
    <p:extLst>
      <p:ext uri="{BB962C8B-B14F-4D97-AF65-F5344CB8AC3E}">
        <p14:creationId xmlns:p14="http://schemas.microsoft.com/office/powerpoint/2010/main" val="341580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E4969-0819-4FC2-8B15-2D6082F48C87}"/>
              </a:ext>
            </a:extLst>
          </p:cNvPr>
          <p:cNvSpPr txBox="1"/>
          <p:nvPr/>
        </p:nvSpPr>
        <p:spPr>
          <a:xfrm>
            <a:off x="2662770" y="358020"/>
            <a:ext cx="7626471" cy="523220"/>
          </a:xfrm>
          <a:prstGeom prst="rect">
            <a:avLst/>
          </a:prstGeom>
          <a:noFill/>
        </p:spPr>
        <p:txBody>
          <a:bodyPr wrap="square" rtlCol="0">
            <a:spAutoFit/>
          </a:bodyPr>
          <a:lstStyle/>
          <a:p>
            <a:r>
              <a:rPr lang="en-US" sz="2800" b="1" dirty="0">
                <a:solidFill>
                  <a:schemeClr val="bg1"/>
                </a:solidFill>
                <a:latin typeface="Ink Free" panose="03080402000500000000" pitchFamily="66" charset="0"/>
              </a:rPr>
              <a:t>False: It actually is a BIG problem…</a:t>
            </a:r>
          </a:p>
        </p:txBody>
      </p:sp>
      <p:pic>
        <p:nvPicPr>
          <p:cNvPr id="3" name="Picture 2">
            <a:extLst>
              <a:ext uri="{FF2B5EF4-FFF2-40B4-BE49-F238E27FC236}">
                <a16:creationId xmlns:a16="http://schemas.microsoft.com/office/drawing/2014/main" id="{F038665F-71BE-4ED2-81A8-93D5F876C7EA}"/>
              </a:ext>
            </a:extLst>
          </p:cNvPr>
          <p:cNvPicPr>
            <a:picLocks noChangeAspect="1"/>
          </p:cNvPicPr>
          <p:nvPr/>
        </p:nvPicPr>
        <p:blipFill>
          <a:blip r:embed="rId3"/>
          <a:stretch>
            <a:fillRect/>
          </a:stretch>
        </p:blipFill>
        <p:spPr>
          <a:xfrm>
            <a:off x="828715" y="1428600"/>
            <a:ext cx="8194147" cy="4247063"/>
          </a:xfrm>
          <a:prstGeom prst="rect">
            <a:avLst/>
          </a:prstGeom>
          <a:effectLst>
            <a:glow rad="228600">
              <a:schemeClr val="accent2">
                <a:satMod val="175000"/>
                <a:alpha val="40000"/>
              </a:schemeClr>
            </a:glow>
          </a:effectLst>
        </p:spPr>
      </p:pic>
      <p:pic>
        <p:nvPicPr>
          <p:cNvPr id="5" name="Picture 4">
            <a:extLst>
              <a:ext uri="{FF2B5EF4-FFF2-40B4-BE49-F238E27FC236}">
                <a16:creationId xmlns:a16="http://schemas.microsoft.com/office/drawing/2014/main" id="{F4D8273E-85D4-41B4-A2AD-13446B9E1765}"/>
              </a:ext>
            </a:extLst>
          </p:cNvPr>
          <p:cNvPicPr>
            <a:picLocks noChangeAspect="1"/>
          </p:cNvPicPr>
          <p:nvPr/>
        </p:nvPicPr>
        <p:blipFill>
          <a:blip r:embed="rId4"/>
          <a:stretch>
            <a:fillRect/>
          </a:stretch>
        </p:blipFill>
        <p:spPr>
          <a:xfrm>
            <a:off x="10607179" y="6238370"/>
            <a:ext cx="1382598" cy="536448"/>
          </a:xfrm>
          <a:prstGeom prst="rect">
            <a:avLst/>
          </a:prstGeom>
        </p:spPr>
      </p:pic>
      <p:pic>
        <p:nvPicPr>
          <p:cNvPr id="6" name="Picture 5">
            <a:extLst>
              <a:ext uri="{FF2B5EF4-FFF2-40B4-BE49-F238E27FC236}">
                <a16:creationId xmlns:a16="http://schemas.microsoft.com/office/drawing/2014/main" id="{E6B25280-2C2F-4F33-B7EE-73C4DCDC2924}"/>
              </a:ext>
            </a:extLst>
          </p:cNvPr>
          <p:cNvPicPr>
            <a:picLocks noChangeAspect="1"/>
          </p:cNvPicPr>
          <p:nvPr/>
        </p:nvPicPr>
        <p:blipFill>
          <a:blip r:embed="rId5"/>
          <a:stretch>
            <a:fillRect/>
          </a:stretch>
        </p:blipFill>
        <p:spPr>
          <a:xfrm>
            <a:off x="9227128" y="6506594"/>
            <a:ext cx="1188825" cy="175847"/>
          </a:xfrm>
          <a:prstGeom prst="rect">
            <a:avLst/>
          </a:prstGeom>
        </p:spPr>
      </p:pic>
    </p:spTree>
    <p:extLst>
      <p:ext uri="{BB962C8B-B14F-4D97-AF65-F5344CB8AC3E}">
        <p14:creationId xmlns:p14="http://schemas.microsoft.com/office/powerpoint/2010/main" val="105259688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64CCF21-88C7-41DE-840D-3C5838430791}">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D6F486C85C324D9076A69874215014" ma:contentTypeVersion="20" ma:contentTypeDescription="Create a new document." ma:contentTypeScope="" ma:versionID="0286d40066fad271312a79b0a353acfe">
  <xsd:schema xmlns:xsd="http://www.w3.org/2001/XMLSchema" xmlns:xs="http://www.w3.org/2001/XMLSchema" xmlns:p="http://schemas.microsoft.com/office/2006/metadata/properties" xmlns:ns1="http://schemas.microsoft.com/sharepoint/v3" xmlns:ns3="91addc8d-f9f1-4a09-acf6-16b9623fb625" xmlns:ns4="7a154759-5032-42e6-bff5-92342bf99800" targetNamespace="http://schemas.microsoft.com/office/2006/metadata/properties" ma:root="true" ma:fieldsID="f494880610ec057afd4b29bb5d497326" ns1:_="" ns3:_="" ns4:_="">
    <xsd:import namespace="http://schemas.microsoft.com/sharepoint/v3"/>
    <xsd:import namespace="91addc8d-f9f1-4a09-acf6-16b9623fb625"/>
    <xsd:import namespace="7a154759-5032-42e6-bff5-92342bf9980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1:_ip_UnifiedCompliancePolicyProperties" minOccurs="0"/>
                <xsd:element ref="ns1:_ip_UnifiedCompliancePolicyUIAction" minOccurs="0"/>
                <xsd:element ref="ns4:SharedWithUsers" minOccurs="0"/>
                <xsd:element ref="ns4:SharedWithDetails" minOccurs="0"/>
                <xsd:element ref="ns4:SharingHintHash"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addc8d-f9f1-4a09-acf6-16b9623fb6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_activity" ma:index="25" nillable="true" ma:displayName="_activity" ma:hidden="true" ma:internalName="_activity">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ystemTags" ma:index="27"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154759-5032-42e6-bff5-92342bf99800"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91addc8d-f9f1-4a09-acf6-16b9623fb625"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AF8BA34-12E3-4D8F-BA77-8C454BE67D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1addc8d-f9f1-4a09-acf6-16b9623fb625"/>
    <ds:schemaRef ds:uri="7a154759-5032-42e6-bff5-92342bf998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78CDC8-D5E4-4341-94AB-DAB7A91EBFA7}">
  <ds:schemaRefs>
    <ds:schemaRef ds:uri="http://schemas.microsoft.com/sharepoint/v3/contenttype/forms"/>
  </ds:schemaRefs>
</ds:datastoreItem>
</file>

<file path=customXml/itemProps3.xml><?xml version="1.0" encoding="utf-8"?>
<ds:datastoreItem xmlns:ds="http://schemas.openxmlformats.org/officeDocument/2006/customXml" ds:itemID="{664B031A-46C3-4058-A14A-855385BB9B82}">
  <ds:schemaRefs>
    <ds:schemaRef ds:uri="http://schemas.microsoft.com/office/2006/documentManagement/types"/>
    <ds:schemaRef ds:uri="http://purl.org/dc/terms/"/>
    <ds:schemaRef ds:uri="http://purl.org/dc/elements/1.1/"/>
    <ds:schemaRef ds:uri="http://schemas.openxmlformats.org/package/2006/metadata/core-properties"/>
    <ds:schemaRef ds:uri="91addc8d-f9f1-4a09-acf6-16b9623fb625"/>
    <ds:schemaRef ds:uri="http://www.w3.org/XML/1998/namespace"/>
    <ds:schemaRef ds:uri="7a154759-5032-42e6-bff5-92342bf99800"/>
    <ds:schemaRef ds:uri="http://schemas.microsoft.com/office/2006/metadata/properties"/>
    <ds:schemaRef ds:uri="http://schemas.microsoft.com/office/infopath/2007/PartnerControls"/>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4286</TotalTime>
  <Words>1650</Words>
  <Application>Microsoft Office PowerPoint</Application>
  <PresentationFormat>Widescreen</PresentationFormat>
  <Paragraphs>112</Paragraphs>
  <Slides>23</Slides>
  <Notes>17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Ink Free</vt:lpstr>
      <vt:lpstr>Trebuchet MS</vt:lpstr>
      <vt:lpstr>Wingdings</vt:lpstr>
      <vt:lpstr>Wingdings 3</vt:lpstr>
      <vt:lpstr>Facet</vt:lpstr>
      <vt:lpstr>  Reducing the Stigma               of  Mental Health and Substance Use Disorders    in the Workplace</vt:lpstr>
      <vt:lpstr>Learning objectives:      ~ Create a new work environment      ~ Build competencies with your staff, workplace, and organization      ~ Build strategic initiatives </vt:lpstr>
      <vt:lpstr>Stigma… what is a stigma?</vt:lpstr>
      <vt:lpstr>PowerPoint Presentation</vt:lpstr>
      <vt:lpstr>PowerPoint Presentation</vt:lpstr>
      <vt:lpstr> I think people with a mental disorder… </vt:lpstr>
      <vt:lpstr>PowerPoint Presentation</vt:lpstr>
      <vt:lpstr>PowerPoint Presentation</vt:lpstr>
      <vt:lpstr>PowerPoint Presentation</vt:lpstr>
      <vt:lpstr>PowerPoint Presentation</vt:lpstr>
      <vt:lpstr>If someone in your family is diagnosed with a mental health condition, you should:</vt:lpstr>
      <vt:lpstr>PowerPoint Presentation</vt:lpstr>
      <vt:lpstr>PowerPoint Presentation</vt:lpstr>
      <vt:lpstr>PowerPoint Presentation</vt:lpstr>
      <vt:lpstr> Language that feeds stigma</vt:lpstr>
      <vt:lpstr>  Try this.      Mental Health challenge or crisis        Substance use challenge or crisis      Died by suicide or lost to suicide </vt:lpstr>
      <vt:lpstr>PowerPoint Presentation</vt:lpstr>
      <vt:lpstr>PowerPoint Presentation</vt:lpstr>
      <vt:lpstr>Take the Pledge with me to becoming Stigma Free!    “I promise to change my behavior to support everyone affected by mental health conditions. I will listen more and judge less. I won’t  use harmful words that prevent people from seeking help. I will be  an ally to friends, family, and co-workers.”  </vt:lpstr>
      <vt:lpstr>PowerPoint Presentation</vt:lpstr>
      <vt:lpstr>www.lyrahealth.com</vt:lpstr>
      <vt:lpstr>PowerPoint Presentation</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Reducing the stigma of  mental health/addiction in the work place</dc:title>
  <dc:creator>Elena Taylor</dc:creator>
  <cp:lastModifiedBy>Elena Taylor</cp:lastModifiedBy>
  <cp:revision>116</cp:revision>
  <dcterms:created xsi:type="dcterms:W3CDTF">2023-02-28T18:29:04Z</dcterms:created>
  <dcterms:modified xsi:type="dcterms:W3CDTF">2024-05-03T17:21:24Z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0x01010026D6F486C85C324D9076A69874215014</vt:lpwstr>
  </property>
</Properties>
</file>